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1"/>
  </p:sldMasterIdLst>
  <p:sldIdLst>
    <p:sldId id="256" r:id="rId2"/>
    <p:sldId id="257" r:id="rId3"/>
    <p:sldId id="258" r:id="rId4"/>
    <p:sldId id="259" r:id="rId5"/>
    <p:sldId id="260" r:id="rId6"/>
    <p:sldId id="263" r:id="rId7"/>
    <p:sldId id="264" r:id="rId8"/>
    <p:sldId id="265" r:id="rId9"/>
    <p:sldId id="266" r:id="rId10"/>
    <p:sldId id="272" r:id="rId11"/>
    <p:sldId id="273" r:id="rId12"/>
    <p:sldId id="267" r:id="rId13"/>
    <p:sldId id="268" r:id="rId14"/>
    <p:sldId id="275" r:id="rId15"/>
    <p:sldId id="270" r:id="rId16"/>
    <p:sldId id="271" r:id="rId17"/>
    <p:sldId id="274" r:id="rId18"/>
    <p:sldId id="269" r:id="rId19"/>
  </p:sldIdLst>
  <p:sldSz cx="9144000" cy="6858000" type="screen4x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168" autoAdjust="0"/>
    <p:restoredTop sz="94660"/>
  </p:normalViewPr>
  <p:slideViewPr>
    <p:cSldViewPr snapToGrid="0">
      <p:cViewPr varScale="1">
        <p:scale>
          <a:sx n="82" d="100"/>
          <a:sy n="82" d="100"/>
        </p:scale>
        <p:origin x="1790"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089943F-1FDF-49EA-B41F-08424CEDD3D1}" type="datetimeFigureOut">
              <a:rPr kumimoji="1" lang="ja-JP" altLang="en-US" smtClean="0"/>
              <a:t>2024/11/1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C5E6319-CBEA-468E-B5F2-12EC9B2139A6}" type="slidenum">
              <a:rPr kumimoji="1" lang="ja-JP" altLang="en-US" smtClean="0"/>
              <a:t>‹#›</a:t>
            </a:fld>
            <a:endParaRPr kumimoji="1" lang="ja-JP" altLang="en-US"/>
          </a:p>
        </p:txBody>
      </p:sp>
    </p:spTree>
    <p:extLst>
      <p:ext uri="{BB962C8B-B14F-4D97-AF65-F5344CB8AC3E}">
        <p14:creationId xmlns:p14="http://schemas.microsoft.com/office/powerpoint/2010/main" val="18288018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089943F-1FDF-49EA-B41F-08424CEDD3D1}" type="datetimeFigureOut">
              <a:rPr kumimoji="1" lang="ja-JP" altLang="en-US" smtClean="0"/>
              <a:t>2024/11/1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C5E6319-CBEA-468E-B5F2-12EC9B2139A6}" type="slidenum">
              <a:rPr kumimoji="1" lang="ja-JP" altLang="en-US" smtClean="0"/>
              <a:t>‹#›</a:t>
            </a:fld>
            <a:endParaRPr kumimoji="1" lang="ja-JP" altLang="en-US"/>
          </a:p>
        </p:txBody>
      </p:sp>
    </p:spTree>
    <p:extLst>
      <p:ext uri="{BB962C8B-B14F-4D97-AF65-F5344CB8AC3E}">
        <p14:creationId xmlns:p14="http://schemas.microsoft.com/office/powerpoint/2010/main" val="38531405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089943F-1FDF-49EA-B41F-08424CEDD3D1}" type="datetimeFigureOut">
              <a:rPr kumimoji="1" lang="ja-JP" altLang="en-US" smtClean="0"/>
              <a:t>2024/11/1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C5E6319-CBEA-468E-B5F2-12EC9B2139A6}" type="slidenum">
              <a:rPr kumimoji="1" lang="ja-JP" altLang="en-US" smtClean="0"/>
              <a:t>‹#›</a:t>
            </a:fld>
            <a:endParaRPr kumimoji="1" lang="ja-JP" altLang="en-US"/>
          </a:p>
        </p:txBody>
      </p:sp>
    </p:spTree>
    <p:extLst>
      <p:ext uri="{BB962C8B-B14F-4D97-AF65-F5344CB8AC3E}">
        <p14:creationId xmlns:p14="http://schemas.microsoft.com/office/powerpoint/2010/main" val="40128028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089943F-1FDF-49EA-B41F-08424CEDD3D1}" type="datetimeFigureOut">
              <a:rPr kumimoji="1" lang="ja-JP" altLang="en-US" smtClean="0"/>
              <a:t>2024/11/1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C5E6319-CBEA-468E-B5F2-12EC9B2139A6}" type="slidenum">
              <a:rPr kumimoji="1" lang="ja-JP" altLang="en-US" smtClean="0"/>
              <a:t>‹#›</a:t>
            </a:fld>
            <a:endParaRPr kumimoji="1" lang="ja-JP" altLang="en-US"/>
          </a:p>
        </p:txBody>
      </p:sp>
    </p:spTree>
    <p:extLst>
      <p:ext uri="{BB962C8B-B14F-4D97-AF65-F5344CB8AC3E}">
        <p14:creationId xmlns:p14="http://schemas.microsoft.com/office/powerpoint/2010/main" val="3280292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8089943F-1FDF-49EA-B41F-08424CEDD3D1}" type="datetimeFigureOut">
              <a:rPr kumimoji="1" lang="ja-JP" altLang="en-US" smtClean="0"/>
              <a:t>2024/11/1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C5E6319-CBEA-468E-B5F2-12EC9B2139A6}" type="slidenum">
              <a:rPr kumimoji="1" lang="ja-JP" altLang="en-US" smtClean="0"/>
              <a:t>‹#›</a:t>
            </a:fld>
            <a:endParaRPr kumimoji="1" lang="ja-JP" altLang="en-US"/>
          </a:p>
        </p:txBody>
      </p:sp>
    </p:spTree>
    <p:extLst>
      <p:ext uri="{BB962C8B-B14F-4D97-AF65-F5344CB8AC3E}">
        <p14:creationId xmlns:p14="http://schemas.microsoft.com/office/powerpoint/2010/main" val="9925960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089943F-1FDF-49EA-B41F-08424CEDD3D1}" type="datetimeFigureOut">
              <a:rPr kumimoji="1" lang="ja-JP" altLang="en-US" smtClean="0"/>
              <a:t>2024/11/1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8C5E6319-CBEA-468E-B5F2-12EC9B2139A6}" type="slidenum">
              <a:rPr kumimoji="1" lang="ja-JP" altLang="en-US" smtClean="0"/>
              <a:t>‹#›</a:t>
            </a:fld>
            <a:endParaRPr kumimoji="1" lang="ja-JP" altLang="en-US"/>
          </a:p>
        </p:txBody>
      </p:sp>
    </p:spTree>
    <p:extLst>
      <p:ext uri="{BB962C8B-B14F-4D97-AF65-F5344CB8AC3E}">
        <p14:creationId xmlns:p14="http://schemas.microsoft.com/office/powerpoint/2010/main" val="6959702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089943F-1FDF-49EA-B41F-08424CEDD3D1}" type="datetimeFigureOut">
              <a:rPr kumimoji="1" lang="ja-JP" altLang="en-US" smtClean="0"/>
              <a:t>2024/11/1</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8C5E6319-CBEA-468E-B5F2-12EC9B2139A6}" type="slidenum">
              <a:rPr kumimoji="1" lang="ja-JP" altLang="en-US" smtClean="0"/>
              <a:t>‹#›</a:t>
            </a:fld>
            <a:endParaRPr kumimoji="1" lang="ja-JP" altLang="en-US"/>
          </a:p>
        </p:txBody>
      </p:sp>
    </p:spTree>
    <p:extLst>
      <p:ext uri="{BB962C8B-B14F-4D97-AF65-F5344CB8AC3E}">
        <p14:creationId xmlns:p14="http://schemas.microsoft.com/office/powerpoint/2010/main" val="28781861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089943F-1FDF-49EA-B41F-08424CEDD3D1}" type="datetimeFigureOut">
              <a:rPr kumimoji="1" lang="ja-JP" altLang="en-US" smtClean="0"/>
              <a:t>2024/11/1</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8C5E6319-CBEA-468E-B5F2-12EC9B2139A6}" type="slidenum">
              <a:rPr kumimoji="1" lang="ja-JP" altLang="en-US" smtClean="0"/>
              <a:t>‹#›</a:t>
            </a:fld>
            <a:endParaRPr kumimoji="1" lang="ja-JP" altLang="en-US"/>
          </a:p>
        </p:txBody>
      </p:sp>
    </p:spTree>
    <p:extLst>
      <p:ext uri="{BB962C8B-B14F-4D97-AF65-F5344CB8AC3E}">
        <p14:creationId xmlns:p14="http://schemas.microsoft.com/office/powerpoint/2010/main" val="15887861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089943F-1FDF-49EA-B41F-08424CEDD3D1}" type="datetimeFigureOut">
              <a:rPr kumimoji="1" lang="ja-JP" altLang="en-US" smtClean="0"/>
              <a:t>2024/11/1</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8C5E6319-CBEA-468E-B5F2-12EC9B2139A6}" type="slidenum">
              <a:rPr kumimoji="1" lang="ja-JP" altLang="en-US" smtClean="0"/>
              <a:t>‹#›</a:t>
            </a:fld>
            <a:endParaRPr kumimoji="1" lang="ja-JP" altLang="en-US"/>
          </a:p>
        </p:txBody>
      </p:sp>
    </p:spTree>
    <p:extLst>
      <p:ext uri="{BB962C8B-B14F-4D97-AF65-F5344CB8AC3E}">
        <p14:creationId xmlns:p14="http://schemas.microsoft.com/office/powerpoint/2010/main" val="24492084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8089943F-1FDF-49EA-B41F-08424CEDD3D1}" type="datetimeFigureOut">
              <a:rPr kumimoji="1" lang="ja-JP" altLang="en-US" smtClean="0"/>
              <a:t>2024/11/1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8C5E6319-CBEA-468E-B5F2-12EC9B2139A6}" type="slidenum">
              <a:rPr kumimoji="1" lang="ja-JP" altLang="en-US" smtClean="0"/>
              <a:t>‹#›</a:t>
            </a:fld>
            <a:endParaRPr kumimoji="1" lang="ja-JP" altLang="en-US"/>
          </a:p>
        </p:txBody>
      </p:sp>
    </p:spTree>
    <p:extLst>
      <p:ext uri="{BB962C8B-B14F-4D97-AF65-F5344CB8AC3E}">
        <p14:creationId xmlns:p14="http://schemas.microsoft.com/office/powerpoint/2010/main" val="5272502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8089943F-1FDF-49EA-B41F-08424CEDD3D1}" type="datetimeFigureOut">
              <a:rPr kumimoji="1" lang="ja-JP" altLang="en-US" smtClean="0"/>
              <a:t>2024/11/1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8C5E6319-CBEA-468E-B5F2-12EC9B2139A6}" type="slidenum">
              <a:rPr kumimoji="1" lang="ja-JP" altLang="en-US" smtClean="0"/>
              <a:t>‹#›</a:t>
            </a:fld>
            <a:endParaRPr kumimoji="1" lang="ja-JP" altLang="en-US"/>
          </a:p>
        </p:txBody>
      </p:sp>
    </p:spTree>
    <p:extLst>
      <p:ext uri="{BB962C8B-B14F-4D97-AF65-F5344CB8AC3E}">
        <p14:creationId xmlns:p14="http://schemas.microsoft.com/office/powerpoint/2010/main" val="33441278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089943F-1FDF-49EA-B41F-08424CEDD3D1}" type="datetimeFigureOut">
              <a:rPr kumimoji="1" lang="ja-JP" altLang="en-US" smtClean="0"/>
              <a:t>2024/11/1</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5E6319-CBEA-468E-B5F2-12EC9B2139A6}" type="slidenum">
              <a:rPr kumimoji="1" lang="ja-JP" altLang="en-US" smtClean="0"/>
              <a:t>‹#›</a:t>
            </a:fld>
            <a:endParaRPr kumimoji="1" lang="ja-JP" altLang="en-US"/>
          </a:p>
        </p:txBody>
      </p:sp>
    </p:spTree>
    <p:extLst>
      <p:ext uri="{BB962C8B-B14F-4D97-AF65-F5344CB8AC3E}">
        <p14:creationId xmlns:p14="http://schemas.microsoft.com/office/powerpoint/2010/main" val="359705017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8ABAD090-1B9F-F147-466F-9B51837ACB02}"/>
              </a:ext>
            </a:extLst>
          </p:cNvPr>
          <p:cNvSpPr txBox="1">
            <a:spLocks noChangeArrowheads="1"/>
          </p:cNvSpPr>
          <p:nvPr/>
        </p:nvSpPr>
        <p:spPr bwMode="auto">
          <a:xfrm>
            <a:off x="1427163" y="2205038"/>
            <a:ext cx="62896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r>
              <a:rPr kumimoji="1" lang="ja-JP" altLang="en-US" sz="2800">
                <a:latin typeface="HG丸ｺﾞｼｯｸM-PRO" pitchFamily="50" charset="-128"/>
                <a:ea typeface="HG丸ｺﾞｼｯｸM-PRO" pitchFamily="50" charset="-128"/>
              </a:rPr>
              <a:t>新たに指導者級資格を取得された方へ</a:t>
            </a:r>
          </a:p>
        </p:txBody>
      </p:sp>
      <p:sp>
        <p:nvSpPr>
          <p:cNvPr id="5" name="テキスト ボックス 4">
            <a:extLst>
              <a:ext uri="{FF2B5EF4-FFF2-40B4-BE49-F238E27FC236}">
                <a16:creationId xmlns:a16="http://schemas.microsoft.com/office/drawing/2014/main" id="{0E49D148-A1B2-B3B5-D7C4-C29CF70409DA}"/>
              </a:ext>
            </a:extLst>
          </p:cNvPr>
          <p:cNvSpPr txBox="1">
            <a:spLocks noChangeArrowheads="1"/>
          </p:cNvSpPr>
          <p:nvPr/>
        </p:nvSpPr>
        <p:spPr bwMode="auto">
          <a:xfrm>
            <a:off x="3263900" y="3922713"/>
            <a:ext cx="26162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ctr" eaLnBrk="1" hangingPunct="1"/>
            <a:r>
              <a:rPr kumimoji="1" lang="en-US" altLang="ja-JP" dirty="0">
                <a:latin typeface="HG丸ｺﾞｼｯｸM-PRO" pitchFamily="50" charset="-128"/>
                <a:ea typeface="HG丸ｺﾞｼｯｸM-PRO" pitchFamily="50" charset="-128"/>
              </a:rPr>
              <a:t>2024</a:t>
            </a:r>
            <a:r>
              <a:rPr kumimoji="1" lang="ja-JP" altLang="en-US" dirty="0">
                <a:latin typeface="HG丸ｺﾞｼｯｸM-PRO" pitchFamily="50" charset="-128"/>
                <a:ea typeface="HG丸ｺﾞｼｯｸM-PRO" pitchFamily="50" charset="-128"/>
              </a:rPr>
              <a:t>年</a:t>
            </a:r>
            <a:r>
              <a:rPr kumimoji="1" lang="en-US" altLang="ja-JP" dirty="0">
                <a:latin typeface="HG丸ｺﾞｼｯｸM-PRO" pitchFamily="50" charset="-128"/>
                <a:ea typeface="HG丸ｺﾞｼｯｸM-PRO" pitchFamily="50" charset="-128"/>
              </a:rPr>
              <a:t>11</a:t>
            </a:r>
            <a:r>
              <a:rPr kumimoji="1" lang="ja-JP" altLang="en-US" dirty="0">
                <a:latin typeface="HG丸ｺﾞｼｯｸM-PRO" pitchFamily="50" charset="-128"/>
                <a:ea typeface="HG丸ｺﾞｼｯｸM-PRO" pitchFamily="50" charset="-128"/>
              </a:rPr>
              <a:t>月</a:t>
            </a:r>
            <a:r>
              <a:rPr kumimoji="1" lang="en-US" altLang="ja-JP" dirty="0">
                <a:latin typeface="HG丸ｺﾞｼｯｸM-PRO" pitchFamily="50" charset="-128"/>
                <a:ea typeface="HG丸ｺﾞｼｯｸM-PRO" pitchFamily="50" charset="-128"/>
              </a:rPr>
              <a:t>1</a:t>
            </a:r>
            <a:r>
              <a:rPr kumimoji="1" lang="ja-JP" altLang="en-US" dirty="0">
                <a:latin typeface="HG丸ｺﾞｼｯｸM-PRO" pitchFamily="50" charset="-128"/>
                <a:ea typeface="HG丸ｺﾞｼｯｸM-PRO" pitchFamily="50" charset="-128"/>
              </a:rPr>
              <a:t>日</a:t>
            </a:r>
          </a:p>
        </p:txBody>
      </p:sp>
      <p:sp>
        <p:nvSpPr>
          <p:cNvPr id="6" name="テキスト ボックス 5">
            <a:extLst>
              <a:ext uri="{FF2B5EF4-FFF2-40B4-BE49-F238E27FC236}">
                <a16:creationId xmlns:a16="http://schemas.microsoft.com/office/drawing/2014/main" id="{24271061-5BF8-148A-AD48-34CC48546149}"/>
              </a:ext>
            </a:extLst>
          </p:cNvPr>
          <p:cNvSpPr txBox="1">
            <a:spLocks noChangeArrowheads="1"/>
          </p:cNvSpPr>
          <p:nvPr/>
        </p:nvSpPr>
        <p:spPr bwMode="auto">
          <a:xfrm>
            <a:off x="3209925" y="5199063"/>
            <a:ext cx="27241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ctr" eaLnBrk="1" hangingPunct="1"/>
            <a:r>
              <a:rPr kumimoji="1" lang="ja-JP" altLang="en-US">
                <a:latin typeface="HG丸ｺﾞｼｯｸM-PRO" pitchFamily="50" charset="-128"/>
                <a:ea typeface="HG丸ｺﾞｼｯｸM-PRO" pitchFamily="50" charset="-128"/>
              </a:rPr>
              <a:t>電話応対技能検定事務局</a:t>
            </a:r>
          </a:p>
        </p:txBody>
      </p:sp>
    </p:spTree>
    <p:extLst>
      <p:ext uri="{BB962C8B-B14F-4D97-AF65-F5344CB8AC3E}">
        <p14:creationId xmlns:p14="http://schemas.microsoft.com/office/powerpoint/2010/main" val="20597747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D8896D30-750D-3A2A-2D0B-64E56BF5CD5E}"/>
              </a:ext>
            </a:extLst>
          </p:cNvPr>
          <p:cNvSpPr>
            <a:spLocks noGrp="1"/>
          </p:cNvSpPr>
          <p:nvPr>
            <p:ph type="sldNum" sz="quarter" idx="12"/>
          </p:nvPr>
        </p:nvSpPr>
        <p:spPr>
          <a:xfrm>
            <a:off x="6938963" y="6356350"/>
            <a:ext cx="2057400" cy="365125"/>
          </a:xfrm>
        </p:spPr>
        <p:txBody>
          <a:bodyPr/>
          <a:lstStyle/>
          <a:p>
            <a:pPr>
              <a:defRPr/>
            </a:pPr>
            <a:fld id="{EEB33F68-538E-4767-BBD2-8B2FF27C3B52}" type="slidenum">
              <a:rPr lang="ja-JP" altLang="en-US"/>
              <a:pPr>
                <a:defRPr/>
              </a:pPr>
              <a:t>10</a:t>
            </a:fld>
            <a:endParaRPr lang="ja-JP" altLang="en-US"/>
          </a:p>
        </p:txBody>
      </p:sp>
      <p:sp>
        <p:nvSpPr>
          <p:cNvPr id="6" name="テキスト ボックス 1">
            <a:extLst>
              <a:ext uri="{FF2B5EF4-FFF2-40B4-BE49-F238E27FC236}">
                <a16:creationId xmlns:a16="http://schemas.microsoft.com/office/drawing/2014/main" id="{6DCF6CC5-A1EC-BB9C-920D-ADDA1C705C01}"/>
              </a:ext>
            </a:extLst>
          </p:cNvPr>
          <p:cNvSpPr txBox="1">
            <a:spLocks noChangeArrowheads="1"/>
          </p:cNvSpPr>
          <p:nvPr/>
        </p:nvSpPr>
        <p:spPr bwMode="auto">
          <a:xfrm>
            <a:off x="293688" y="130175"/>
            <a:ext cx="468750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r>
              <a:rPr kumimoji="1" lang="en-US" altLang="ja-JP" sz="2800" b="1" dirty="0">
                <a:latin typeface="HG丸ｺﾞｼｯｸM-PRO" pitchFamily="50" charset="-128"/>
                <a:ea typeface="HG丸ｺﾞｼｯｸM-PRO" pitchFamily="50" charset="-128"/>
              </a:rPr>
              <a:t>3</a:t>
            </a:r>
            <a:r>
              <a:rPr kumimoji="1" lang="ja-JP" altLang="en-US" sz="2800" b="1" dirty="0">
                <a:latin typeface="HG丸ｺﾞｼｯｸM-PRO" pitchFamily="50" charset="-128"/>
                <a:ea typeface="HG丸ｺﾞｼｯｸM-PRO" pitchFamily="50" charset="-128"/>
              </a:rPr>
              <a:t>・</a:t>
            </a:r>
            <a:r>
              <a:rPr kumimoji="1" lang="en-US" altLang="ja-JP" sz="2800" b="1" dirty="0">
                <a:latin typeface="HG丸ｺﾞｼｯｸM-PRO" pitchFamily="50" charset="-128"/>
                <a:ea typeface="HG丸ｺﾞｼｯｸM-PRO" pitchFamily="50" charset="-128"/>
              </a:rPr>
              <a:t>4</a:t>
            </a:r>
            <a:r>
              <a:rPr kumimoji="1" lang="ja-JP" altLang="en-US" sz="2800" b="1" dirty="0">
                <a:latin typeface="HG丸ｺﾞｼｯｸM-PRO" pitchFamily="50" charset="-128"/>
                <a:ea typeface="HG丸ｺﾞｼｯｸM-PRO" pitchFamily="50" charset="-128"/>
              </a:rPr>
              <a:t>級公式問題集について</a:t>
            </a:r>
          </a:p>
        </p:txBody>
      </p:sp>
      <p:cxnSp>
        <p:nvCxnSpPr>
          <p:cNvPr id="7" name="直線コネクタ 6">
            <a:extLst>
              <a:ext uri="{FF2B5EF4-FFF2-40B4-BE49-F238E27FC236}">
                <a16:creationId xmlns:a16="http://schemas.microsoft.com/office/drawing/2014/main" id="{6793142D-E9B6-70E8-AF3E-96E73706CB2D}"/>
              </a:ext>
            </a:extLst>
          </p:cNvPr>
          <p:cNvCxnSpPr/>
          <p:nvPr/>
        </p:nvCxnSpPr>
        <p:spPr>
          <a:xfrm>
            <a:off x="76200" y="812800"/>
            <a:ext cx="8991600"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13" name="テキスト ボックス 12">
            <a:extLst>
              <a:ext uri="{FF2B5EF4-FFF2-40B4-BE49-F238E27FC236}">
                <a16:creationId xmlns:a16="http://schemas.microsoft.com/office/drawing/2014/main" id="{A9170BD5-3E39-41E3-E56B-A03F1B7FB1F2}"/>
              </a:ext>
            </a:extLst>
          </p:cNvPr>
          <p:cNvSpPr txBox="1"/>
          <p:nvPr/>
        </p:nvSpPr>
        <p:spPr>
          <a:xfrm>
            <a:off x="414337" y="1025254"/>
            <a:ext cx="6031836" cy="707886"/>
          </a:xfrm>
          <a:prstGeom prst="rect">
            <a:avLst/>
          </a:prstGeom>
          <a:noFill/>
        </p:spPr>
        <p:txBody>
          <a:bodyPr wrap="square">
            <a:spAutoFit/>
          </a:bodyPr>
          <a:lstStyle/>
          <a:p>
            <a:r>
              <a:rPr lang="ja-JP" altLang="en-US" sz="2000" b="1" dirty="0">
                <a:solidFill>
                  <a:schemeClr val="accent1"/>
                </a:solidFill>
                <a:latin typeface="HG丸ｺﾞｼｯｸM-PRO" panose="020F0600000000000000" pitchFamily="50" charset="-128"/>
                <a:ea typeface="HG丸ｺﾞｼｯｸM-PRO" panose="020F0600000000000000" pitchFamily="50" charset="-128"/>
              </a:rPr>
              <a:t>新刊</a:t>
            </a:r>
            <a:r>
              <a:rPr lang="en-US" altLang="ja-JP" sz="2000" b="1" dirty="0">
                <a:solidFill>
                  <a:schemeClr val="accent1"/>
                </a:solidFill>
                <a:latin typeface="HG丸ｺﾞｼｯｸM-PRO" panose="020F0600000000000000" pitchFamily="50" charset="-128"/>
                <a:ea typeface="HG丸ｺﾞｼｯｸM-PRO" panose="020F0600000000000000" pitchFamily="50" charset="-128"/>
              </a:rPr>
              <a:t>『</a:t>
            </a:r>
            <a:r>
              <a:rPr lang="ja-JP" altLang="en-US" sz="2000" b="1" dirty="0">
                <a:solidFill>
                  <a:schemeClr val="accent1"/>
                </a:solidFill>
                <a:latin typeface="HG丸ｺﾞｼｯｸM-PRO" panose="020F0600000000000000" pitchFamily="50" charset="-128"/>
                <a:ea typeface="HG丸ｺﾞｼｯｸM-PRO" panose="020F0600000000000000" pitchFamily="50" charset="-128"/>
              </a:rPr>
              <a:t>電話応対技能検定（もしもし検定）</a:t>
            </a:r>
            <a:endParaRPr lang="en-US" altLang="ja-JP" sz="2000" b="1" dirty="0">
              <a:solidFill>
                <a:schemeClr val="accent1"/>
              </a:solidFill>
              <a:latin typeface="HG丸ｺﾞｼｯｸM-PRO" panose="020F0600000000000000" pitchFamily="50" charset="-128"/>
              <a:ea typeface="HG丸ｺﾞｼｯｸM-PRO" panose="020F0600000000000000" pitchFamily="50" charset="-128"/>
            </a:endParaRPr>
          </a:p>
          <a:p>
            <a:r>
              <a:rPr lang="en-US" altLang="ja-JP" sz="2000" b="1" dirty="0">
                <a:solidFill>
                  <a:schemeClr val="accent1"/>
                </a:solidFill>
                <a:latin typeface="HG丸ｺﾞｼｯｸM-PRO" panose="020F0600000000000000" pitchFamily="50" charset="-128"/>
                <a:ea typeface="HG丸ｺﾞｼｯｸM-PRO" panose="020F0600000000000000" pitchFamily="50" charset="-128"/>
              </a:rPr>
              <a:t>3</a:t>
            </a:r>
            <a:r>
              <a:rPr lang="ja-JP" altLang="en-US" sz="2000" b="1" dirty="0">
                <a:solidFill>
                  <a:schemeClr val="accent1"/>
                </a:solidFill>
                <a:latin typeface="HG丸ｺﾞｼｯｸM-PRO" panose="020F0600000000000000" pitchFamily="50" charset="-128"/>
                <a:ea typeface="HG丸ｺﾞｼｯｸM-PRO" panose="020F0600000000000000" pitchFamily="50" charset="-128"/>
              </a:rPr>
              <a:t>・</a:t>
            </a:r>
            <a:r>
              <a:rPr lang="en-US" altLang="ja-JP" sz="2000" b="1" dirty="0">
                <a:solidFill>
                  <a:schemeClr val="accent1"/>
                </a:solidFill>
                <a:latin typeface="HG丸ｺﾞｼｯｸM-PRO" panose="020F0600000000000000" pitchFamily="50" charset="-128"/>
                <a:ea typeface="HG丸ｺﾞｼｯｸM-PRO" panose="020F0600000000000000" pitchFamily="50" charset="-128"/>
              </a:rPr>
              <a:t>4</a:t>
            </a:r>
            <a:r>
              <a:rPr lang="ja-JP" altLang="en-US" sz="2000" b="1" dirty="0">
                <a:solidFill>
                  <a:schemeClr val="accent1"/>
                </a:solidFill>
                <a:latin typeface="HG丸ｺﾞｼｯｸM-PRO" panose="020F0600000000000000" pitchFamily="50" charset="-128"/>
                <a:ea typeface="HG丸ｺﾞｼｯｸM-PRO" panose="020F0600000000000000" pitchFamily="50" charset="-128"/>
              </a:rPr>
              <a:t>級公式問題集</a:t>
            </a:r>
            <a:r>
              <a:rPr lang="en-US" altLang="ja-JP" sz="2000" b="1" dirty="0">
                <a:solidFill>
                  <a:schemeClr val="accent1"/>
                </a:solidFill>
                <a:latin typeface="HG丸ｺﾞｼｯｸM-PRO" panose="020F0600000000000000" pitchFamily="50" charset="-128"/>
                <a:ea typeface="HG丸ｺﾞｼｯｸM-PRO" panose="020F0600000000000000" pitchFamily="50" charset="-128"/>
              </a:rPr>
              <a:t>〈</a:t>
            </a:r>
            <a:r>
              <a:rPr lang="ja-JP" altLang="en-US" sz="2000" b="1" dirty="0">
                <a:solidFill>
                  <a:schemeClr val="accent1"/>
                </a:solidFill>
                <a:latin typeface="HG丸ｺﾞｼｯｸM-PRO" panose="020F0600000000000000" pitchFamily="50" charset="-128"/>
                <a:ea typeface="HG丸ｺﾞｼｯｸM-PRO" panose="020F0600000000000000" pitchFamily="50" charset="-128"/>
              </a:rPr>
              <a:t>第</a:t>
            </a:r>
            <a:r>
              <a:rPr lang="en-US" altLang="ja-JP" sz="2000" b="1" dirty="0">
                <a:solidFill>
                  <a:schemeClr val="accent1"/>
                </a:solidFill>
                <a:latin typeface="HG丸ｺﾞｼｯｸM-PRO" panose="020F0600000000000000" pitchFamily="50" charset="-128"/>
                <a:ea typeface="HG丸ｺﾞｼｯｸM-PRO" panose="020F0600000000000000" pitchFamily="50" charset="-128"/>
              </a:rPr>
              <a:t>6</a:t>
            </a:r>
            <a:r>
              <a:rPr lang="ja-JP" altLang="en-US" sz="2000" b="1" dirty="0">
                <a:solidFill>
                  <a:schemeClr val="accent1"/>
                </a:solidFill>
                <a:latin typeface="HG丸ｺﾞｼｯｸM-PRO" panose="020F0600000000000000" pitchFamily="50" charset="-128"/>
                <a:ea typeface="HG丸ｺﾞｼｯｸM-PRO" panose="020F0600000000000000" pitchFamily="50" charset="-128"/>
              </a:rPr>
              <a:t>版</a:t>
            </a:r>
            <a:r>
              <a:rPr lang="en-US" altLang="ja-JP" sz="2000" b="1" dirty="0">
                <a:solidFill>
                  <a:schemeClr val="accent1"/>
                </a:solidFill>
                <a:latin typeface="HG丸ｺﾞｼｯｸM-PRO" panose="020F0600000000000000" pitchFamily="50" charset="-128"/>
                <a:ea typeface="HG丸ｺﾞｼｯｸM-PRO" panose="020F0600000000000000" pitchFamily="50" charset="-128"/>
              </a:rPr>
              <a:t>〉』</a:t>
            </a:r>
            <a:r>
              <a:rPr lang="ja-JP" altLang="en-US" sz="2000" b="1" dirty="0">
                <a:solidFill>
                  <a:schemeClr val="accent1"/>
                </a:solidFill>
                <a:latin typeface="HG丸ｺﾞｼｯｸM-PRO" panose="020F0600000000000000" pitchFamily="50" charset="-128"/>
                <a:ea typeface="HG丸ｺﾞｼｯｸM-PRO" panose="020F0600000000000000" pitchFamily="50" charset="-128"/>
              </a:rPr>
              <a:t>を発売中</a:t>
            </a:r>
            <a:endParaRPr lang="en-US" altLang="ja-JP" sz="2000" b="1" dirty="0">
              <a:solidFill>
                <a:schemeClr val="accent1"/>
              </a:solidFill>
              <a:latin typeface="HG丸ｺﾞｼｯｸM-PRO" panose="020F0600000000000000" pitchFamily="50" charset="-128"/>
              <a:ea typeface="HG丸ｺﾞｼｯｸM-PRO" panose="020F0600000000000000" pitchFamily="50" charset="-128"/>
            </a:endParaRPr>
          </a:p>
        </p:txBody>
      </p:sp>
      <p:pic>
        <p:nvPicPr>
          <p:cNvPr id="15" name="図 14">
            <a:extLst>
              <a:ext uri="{FF2B5EF4-FFF2-40B4-BE49-F238E27FC236}">
                <a16:creationId xmlns:a16="http://schemas.microsoft.com/office/drawing/2014/main" id="{A0799F8D-34E9-1F67-EB32-A824B8B6975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46177" y="1762760"/>
            <a:ext cx="2283486" cy="3332479"/>
          </a:xfrm>
          <a:prstGeom prst="rect">
            <a:avLst/>
          </a:prstGeom>
        </p:spPr>
      </p:pic>
      <p:sp>
        <p:nvSpPr>
          <p:cNvPr id="16" name="テキスト ボックス 15">
            <a:extLst>
              <a:ext uri="{FF2B5EF4-FFF2-40B4-BE49-F238E27FC236}">
                <a16:creationId xmlns:a16="http://schemas.microsoft.com/office/drawing/2014/main" id="{C676A762-5BAE-E759-FECB-039FDC99DD0D}"/>
              </a:ext>
            </a:extLst>
          </p:cNvPr>
          <p:cNvSpPr txBox="1"/>
          <p:nvPr/>
        </p:nvSpPr>
        <p:spPr>
          <a:xfrm>
            <a:off x="414337" y="2232917"/>
            <a:ext cx="5801359" cy="2862322"/>
          </a:xfrm>
          <a:prstGeom prst="rect">
            <a:avLst/>
          </a:prstGeom>
          <a:noFill/>
        </p:spPr>
        <p:txBody>
          <a:bodyPr wrap="square">
            <a:spAutoFit/>
          </a:bodyPr>
          <a:lstStyle/>
          <a:p>
            <a:r>
              <a:rPr lang="en-US" altLang="ja-JP" dirty="0">
                <a:latin typeface="HG丸ｺﾞｼｯｸM-PRO" panose="020F0600000000000000" pitchFamily="50" charset="-128"/>
                <a:ea typeface="HG丸ｺﾞｼｯｸM-PRO" panose="020F0600000000000000" pitchFamily="50" charset="-128"/>
              </a:rPr>
              <a:t>2022</a:t>
            </a:r>
            <a:r>
              <a:rPr lang="ja-JP" altLang="en-US" dirty="0">
                <a:latin typeface="HG丸ｺﾞｼｯｸM-PRO" panose="020F0600000000000000" pitchFamily="50" charset="-128"/>
                <a:ea typeface="HG丸ｺﾞｼｯｸM-PRO" panose="020F0600000000000000" pitchFamily="50" charset="-128"/>
              </a:rPr>
              <a:t>年から</a:t>
            </a:r>
            <a:r>
              <a:rPr lang="en-US" altLang="ja-JP" dirty="0">
                <a:latin typeface="HG丸ｺﾞｼｯｸM-PRO" panose="020F0600000000000000" pitchFamily="50" charset="-128"/>
                <a:ea typeface="HG丸ｺﾞｼｯｸM-PRO" panose="020F0600000000000000" pitchFamily="50" charset="-128"/>
              </a:rPr>
              <a:t>2023</a:t>
            </a:r>
            <a:r>
              <a:rPr lang="ja-JP" altLang="en-US" dirty="0">
                <a:latin typeface="HG丸ｺﾞｼｯｸM-PRO" panose="020F0600000000000000" pitchFamily="50" charset="-128"/>
                <a:ea typeface="HG丸ｺﾞｼｯｸM-PRO" panose="020F0600000000000000" pitchFamily="50" charset="-128"/>
              </a:rPr>
              <a:t>年に実施された</a:t>
            </a:r>
            <a:r>
              <a:rPr lang="en-US" altLang="ja-JP" dirty="0">
                <a:latin typeface="HG丸ｺﾞｼｯｸM-PRO" panose="020F0600000000000000" pitchFamily="50" charset="-128"/>
                <a:ea typeface="HG丸ｺﾞｼｯｸM-PRO" panose="020F0600000000000000" pitchFamily="50" charset="-128"/>
              </a:rPr>
              <a:t>3</a:t>
            </a:r>
            <a:r>
              <a:rPr lang="ja-JP" altLang="en-US" dirty="0">
                <a:latin typeface="HG丸ｺﾞｼｯｸM-PRO" panose="020F0600000000000000" pitchFamily="50" charset="-128"/>
                <a:ea typeface="HG丸ｺﾞｼｯｸM-PRO" panose="020F0600000000000000" pitchFamily="50" charset="-128"/>
              </a:rPr>
              <a:t>級・</a:t>
            </a:r>
            <a:r>
              <a:rPr lang="en-US" altLang="ja-JP" dirty="0">
                <a:latin typeface="HG丸ｺﾞｼｯｸM-PRO" panose="020F0600000000000000" pitchFamily="50" charset="-128"/>
                <a:ea typeface="HG丸ｺﾞｼｯｸM-PRO" panose="020F0600000000000000" pitchFamily="50" charset="-128"/>
              </a:rPr>
              <a:t>4</a:t>
            </a:r>
            <a:r>
              <a:rPr lang="ja-JP" altLang="en-US" dirty="0">
                <a:latin typeface="HG丸ｺﾞｼｯｸM-PRO" panose="020F0600000000000000" pitchFamily="50" charset="-128"/>
                <a:ea typeface="HG丸ｺﾞｼｯｸM-PRO" panose="020F0600000000000000" pitchFamily="50" charset="-128"/>
              </a:rPr>
              <a:t>級試験より重要な問題を選んで収録しました。</a:t>
            </a:r>
          </a:p>
          <a:p>
            <a:r>
              <a:rPr lang="ja-JP" altLang="en-US" dirty="0">
                <a:latin typeface="HG丸ｺﾞｼｯｸM-PRO" panose="020F0600000000000000" pitchFamily="50" charset="-128"/>
                <a:ea typeface="HG丸ｺﾞｼｯｸM-PRO" panose="020F0600000000000000" pitchFamily="50" charset="-128"/>
              </a:rPr>
              <a:t>最新の出題傾向を知るために全受検者必携の一冊です。</a:t>
            </a:r>
            <a:endParaRPr lang="en-US" altLang="ja-JP" dirty="0">
              <a:latin typeface="HG丸ｺﾞｼｯｸM-PRO" panose="020F0600000000000000" pitchFamily="50" charset="-128"/>
              <a:ea typeface="HG丸ｺﾞｼｯｸM-PRO" panose="020F0600000000000000" pitchFamily="50" charset="-128"/>
            </a:endParaRPr>
          </a:p>
          <a:p>
            <a:endParaRPr lang="ja-JP" altLang="en-US" dirty="0">
              <a:latin typeface="HG丸ｺﾞｼｯｸM-PRO" panose="020F0600000000000000" pitchFamily="50" charset="-128"/>
              <a:ea typeface="HG丸ｺﾞｼｯｸM-PRO" panose="020F0600000000000000" pitchFamily="50" charset="-128"/>
            </a:endParaRPr>
          </a:p>
          <a:p>
            <a:r>
              <a:rPr lang="ja-JP" altLang="en-US" dirty="0">
                <a:latin typeface="HG丸ｺﾞｼｯｸM-PRO" panose="020F0600000000000000" pitchFamily="50" charset="-128"/>
                <a:ea typeface="HG丸ｺﾞｼｯｸM-PRO" panose="020F0600000000000000" pitchFamily="50" charset="-128"/>
              </a:rPr>
              <a:t>書　名：電話応対技能検定（もしもし検定）</a:t>
            </a:r>
            <a:endParaRPr lang="en-US" altLang="ja-JP" dirty="0">
              <a:latin typeface="HG丸ｺﾞｼｯｸM-PRO" panose="020F0600000000000000" pitchFamily="50" charset="-128"/>
              <a:ea typeface="HG丸ｺﾞｼｯｸM-PRO" panose="020F0600000000000000" pitchFamily="50" charset="-128"/>
            </a:endParaRPr>
          </a:p>
          <a:p>
            <a:r>
              <a:rPr lang="ja-JP" altLang="en-US" dirty="0">
                <a:latin typeface="HG丸ｺﾞｼｯｸM-PRO" panose="020F0600000000000000" pitchFamily="50" charset="-128"/>
                <a:ea typeface="HG丸ｺﾞｼｯｸM-PRO" panose="020F0600000000000000" pitchFamily="50" charset="-128"/>
              </a:rPr>
              <a:t>　　　　</a:t>
            </a:r>
            <a:r>
              <a:rPr lang="en-US" altLang="ja-JP" dirty="0">
                <a:latin typeface="HG丸ｺﾞｼｯｸM-PRO" panose="020F0600000000000000" pitchFamily="50" charset="-128"/>
                <a:ea typeface="HG丸ｺﾞｼｯｸM-PRO" panose="020F0600000000000000" pitchFamily="50" charset="-128"/>
              </a:rPr>
              <a:t>3</a:t>
            </a:r>
            <a:r>
              <a:rPr lang="ja-JP" altLang="en-US" dirty="0">
                <a:latin typeface="HG丸ｺﾞｼｯｸM-PRO" panose="020F0600000000000000" pitchFamily="50" charset="-128"/>
                <a:ea typeface="HG丸ｺﾞｼｯｸM-PRO" panose="020F0600000000000000" pitchFamily="50" charset="-128"/>
              </a:rPr>
              <a:t>・</a:t>
            </a:r>
            <a:r>
              <a:rPr lang="en-US" altLang="ja-JP" dirty="0">
                <a:latin typeface="HG丸ｺﾞｼｯｸM-PRO" panose="020F0600000000000000" pitchFamily="50" charset="-128"/>
                <a:ea typeface="HG丸ｺﾞｼｯｸM-PRO" panose="020F0600000000000000" pitchFamily="50" charset="-128"/>
              </a:rPr>
              <a:t>4</a:t>
            </a:r>
            <a:r>
              <a:rPr lang="ja-JP" altLang="en-US" dirty="0">
                <a:latin typeface="HG丸ｺﾞｼｯｸM-PRO" panose="020F0600000000000000" pitchFamily="50" charset="-128"/>
                <a:ea typeface="HG丸ｺﾞｼｯｸM-PRO" panose="020F0600000000000000" pitchFamily="50" charset="-128"/>
              </a:rPr>
              <a:t>級公式問題集</a:t>
            </a:r>
            <a:r>
              <a:rPr lang="en-US" altLang="ja-JP" dirty="0">
                <a:latin typeface="HG丸ｺﾞｼｯｸM-PRO" panose="020F0600000000000000" pitchFamily="50" charset="-128"/>
                <a:ea typeface="HG丸ｺﾞｼｯｸM-PRO" panose="020F0600000000000000" pitchFamily="50" charset="-128"/>
              </a:rPr>
              <a:t>〈</a:t>
            </a:r>
            <a:r>
              <a:rPr lang="ja-JP" altLang="en-US" dirty="0">
                <a:latin typeface="HG丸ｺﾞｼｯｸM-PRO" panose="020F0600000000000000" pitchFamily="50" charset="-128"/>
                <a:ea typeface="HG丸ｺﾞｼｯｸM-PRO" panose="020F0600000000000000" pitchFamily="50" charset="-128"/>
              </a:rPr>
              <a:t>第</a:t>
            </a:r>
            <a:r>
              <a:rPr lang="en-US" altLang="ja-JP" dirty="0">
                <a:latin typeface="HG丸ｺﾞｼｯｸM-PRO" panose="020F0600000000000000" pitchFamily="50" charset="-128"/>
                <a:ea typeface="HG丸ｺﾞｼｯｸM-PRO" panose="020F0600000000000000" pitchFamily="50" charset="-128"/>
              </a:rPr>
              <a:t>6</a:t>
            </a:r>
            <a:r>
              <a:rPr lang="ja-JP" altLang="en-US" dirty="0">
                <a:latin typeface="HG丸ｺﾞｼｯｸM-PRO" panose="020F0600000000000000" pitchFamily="50" charset="-128"/>
                <a:ea typeface="HG丸ｺﾞｼｯｸM-PRO" panose="020F0600000000000000" pitchFamily="50" charset="-128"/>
              </a:rPr>
              <a:t>版</a:t>
            </a:r>
            <a:r>
              <a:rPr lang="en-US" altLang="ja-JP" dirty="0">
                <a:latin typeface="HG丸ｺﾞｼｯｸM-PRO" panose="020F0600000000000000" pitchFamily="50" charset="-128"/>
                <a:ea typeface="HG丸ｺﾞｼｯｸM-PRO" panose="020F0600000000000000" pitchFamily="50" charset="-128"/>
              </a:rPr>
              <a:t>〉</a:t>
            </a:r>
          </a:p>
          <a:p>
            <a:r>
              <a:rPr lang="ja-JP" altLang="en-US" dirty="0">
                <a:latin typeface="HG丸ｺﾞｼｯｸM-PRO" panose="020F0600000000000000" pitchFamily="50" charset="-128"/>
                <a:ea typeface="HG丸ｺﾞｼｯｸM-PRO" panose="020F0600000000000000" pitchFamily="50" charset="-128"/>
              </a:rPr>
              <a:t>編　者：公益財団法人 日本電信電話ユーザ協会</a:t>
            </a:r>
          </a:p>
          <a:p>
            <a:r>
              <a:rPr lang="ja-JP" altLang="en-US" dirty="0">
                <a:latin typeface="HG丸ｺﾞｼｯｸM-PRO" panose="020F0600000000000000" pitchFamily="50" charset="-128"/>
                <a:ea typeface="HG丸ｺﾞｼｯｸM-PRO" panose="020F0600000000000000" pitchFamily="50" charset="-128"/>
              </a:rPr>
              <a:t>体　裁：</a:t>
            </a:r>
            <a:r>
              <a:rPr lang="en-US" altLang="ja-JP" dirty="0">
                <a:latin typeface="HG丸ｺﾞｼｯｸM-PRO" panose="020F0600000000000000" pitchFamily="50" charset="-128"/>
                <a:ea typeface="HG丸ｺﾞｼｯｸM-PRO" panose="020F0600000000000000" pitchFamily="50" charset="-128"/>
              </a:rPr>
              <a:t>A5</a:t>
            </a:r>
            <a:r>
              <a:rPr lang="ja-JP" altLang="en-US" dirty="0">
                <a:latin typeface="HG丸ｺﾞｼｯｸM-PRO" panose="020F0600000000000000" pitchFamily="50" charset="-128"/>
                <a:ea typeface="HG丸ｺﾞｼｯｸM-PRO" panose="020F0600000000000000" pitchFamily="50" charset="-128"/>
              </a:rPr>
              <a:t>判・カバー巻き、</a:t>
            </a:r>
            <a:r>
              <a:rPr lang="en-US" altLang="ja-JP" dirty="0">
                <a:latin typeface="HG丸ｺﾞｼｯｸM-PRO" panose="020F0600000000000000" pitchFamily="50" charset="-128"/>
                <a:ea typeface="HG丸ｺﾞｼｯｸM-PRO" panose="020F0600000000000000" pitchFamily="50" charset="-128"/>
              </a:rPr>
              <a:t>280</a:t>
            </a:r>
            <a:r>
              <a:rPr lang="ja-JP" altLang="en-US" dirty="0">
                <a:latin typeface="HG丸ｺﾞｼｯｸM-PRO" panose="020F0600000000000000" pitchFamily="50" charset="-128"/>
                <a:ea typeface="HG丸ｺﾞｼｯｸM-PRO" panose="020F0600000000000000" pitchFamily="50" charset="-128"/>
              </a:rPr>
              <a:t>ページ</a:t>
            </a:r>
          </a:p>
          <a:p>
            <a:r>
              <a:rPr lang="ja-JP" altLang="en-US" dirty="0">
                <a:latin typeface="HG丸ｺﾞｼｯｸM-PRO" panose="020F0600000000000000" pitchFamily="50" charset="-128"/>
                <a:ea typeface="HG丸ｺﾞｼｯｸM-PRO" panose="020F0600000000000000" pitchFamily="50" charset="-128"/>
              </a:rPr>
              <a:t>発　売：</a:t>
            </a:r>
            <a:r>
              <a:rPr lang="en-US" altLang="ja-JP" dirty="0">
                <a:latin typeface="HG丸ｺﾞｼｯｸM-PRO" panose="020F0600000000000000" pitchFamily="50" charset="-128"/>
                <a:ea typeface="HG丸ｺﾞｼｯｸM-PRO" panose="020F0600000000000000" pitchFamily="50" charset="-128"/>
              </a:rPr>
              <a:t>2023</a:t>
            </a:r>
            <a:r>
              <a:rPr lang="ja-JP" altLang="en-US" dirty="0">
                <a:latin typeface="HG丸ｺﾞｼｯｸM-PRO" panose="020F0600000000000000" pitchFamily="50" charset="-128"/>
                <a:ea typeface="HG丸ｺﾞｼｯｸM-PRO" panose="020F0600000000000000" pitchFamily="50" charset="-128"/>
              </a:rPr>
              <a:t>年</a:t>
            </a:r>
            <a:r>
              <a:rPr lang="en-US" altLang="ja-JP" dirty="0">
                <a:latin typeface="HG丸ｺﾞｼｯｸM-PRO" panose="020F0600000000000000" pitchFamily="50" charset="-128"/>
                <a:ea typeface="HG丸ｺﾞｼｯｸM-PRO" panose="020F0600000000000000" pitchFamily="50" charset="-128"/>
              </a:rPr>
              <a:t>12</a:t>
            </a:r>
            <a:r>
              <a:rPr lang="ja-JP" altLang="en-US" dirty="0">
                <a:latin typeface="HG丸ｺﾞｼｯｸM-PRO" panose="020F0600000000000000" pitchFamily="50" charset="-128"/>
                <a:ea typeface="HG丸ｺﾞｼｯｸM-PRO" panose="020F0600000000000000" pitchFamily="50" charset="-128"/>
              </a:rPr>
              <a:t>月</a:t>
            </a:r>
            <a:r>
              <a:rPr lang="en-US" altLang="ja-JP" dirty="0">
                <a:latin typeface="HG丸ｺﾞｼｯｸM-PRO" panose="020F0600000000000000" pitchFamily="50" charset="-128"/>
                <a:ea typeface="HG丸ｺﾞｼｯｸM-PRO" panose="020F0600000000000000" pitchFamily="50" charset="-128"/>
              </a:rPr>
              <a:t>20</a:t>
            </a:r>
            <a:r>
              <a:rPr lang="ja-JP" altLang="en-US" dirty="0">
                <a:latin typeface="HG丸ｺﾞｼｯｸM-PRO" panose="020F0600000000000000" pitchFamily="50" charset="-128"/>
                <a:ea typeface="HG丸ｺﾞｼｯｸM-PRO" panose="020F0600000000000000" pitchFamily="50" charset="-128"/>
              </a:rPr>
              <a:t>日</a:t>
            </a:r>
          </a:p>
          <a:p>
            <a:r>
              <a:rPr lang="ja-JP" altLang="en-US" dirty="0">
                <a:latin typeface="HG丸ｺﾞｼｯｸM-PRO" panose="020F0600000000000000" pitchFamily="50" charset="-128"/>
                <a:ea typeface="HG丸ｺﾞｼｯｸM-PRO" panose="020F0600000000000000" pitchFamily="50" charset="-128"/>
              </a:rPr>
              <a:t>定　価：本体</a:t>
            </a:r>
            <a:r>
              <a:rPr lang="en-US" altLang="ja-JP" dirty="0">
                <a:latin typeface="HG丸ｺﾞｼｯｸM-PRO" panose="020F0600000000000000" pitchFamily="50" charset="-128"/>
                <a:ea typeface="HG丸ｺﾞｼｯｸM-PRO" panose="020F0600000000000000" pitchFamily="50" charset="-128"/>
              </a:rPr>
              <a:t>1,870</a:t>
            </a:r>
            <a:r>
              <a:rPr lang="ja-JP" altLang="en-US" dirty="0">
                <a:latin typeface="HG丸ｺﾞｼｯｸM-PRO" panose="020F0600000000000000" pitchFamily="50" charset="-128"/>
                <a:ea typeface="HG丸ｺﾞｼｯｸM-PRO" panose="020F0600000000000000" pitchFamily="50" charset="-128"/>
              </a:rPr>
              <a:t>円（税込）</a:t>
            </a:r>
          </a:p>
        </p:txBody>
      </p:sp>
    </p:spTree>
    <p:extLst>
      <p:ext uri="{BB962C8B-B14F-4D97-AF65-F5344CB8AC3E}">
        <p14:creationId xmlns:p14="http://schemas.microsoft.com/office/powerpoint/2010/main" val="2661914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D8896D30-750D-3A2A-2D0B-64E56BF5CD5E}"/>
              </a:ext>
            </a:extLst>
          </p:cNvPr>
          <p:cNvSpPr>
            <a:spLocks noGrp="1"/>
          </p:cNvSpPr>
          <p:nvPr>
            <p:ph type="sldNum" sz="quarter" idx="12"/>
          </p:nvPr>
        </p:nvSpPr>
        <p:spPr>
          <a:xfrm>
            <a:off x="6938963" y="6356350"/>
            <a:ext cx="2057400" cy="365125"/>
          </a:xfrm>
        </p:spPr>
        <p:txBody>
          <a:bodyPr/>
          <a:lstStyle/>
          <a:p>
            <a:pPr>
              <a:defRPr/>
            </a:pPr>
            <a:fld id="{EEB33F68-538E-4767-BBD2-8B2FF27C3B52}" type="slidenum">
              <a:rPr lang="ja-JP" altLang="en-US"/>
              <a:pPr>
                <a:defRPr/>
              </a:pPr>
              <a:t>11</a:t>
            </a:fld>
            <a:endParaRPr lang="ja-JP" altLang="en-US"/>
          </a:p>
        </p:txBody>
      </p:sp>
      <p:sp>
        <p:nvSpPr>
          <p:cNvPr id="6" name="テキスト ボックス 1">
            <a:extLst>
              <a:ext uri="{FF2B5EF4-FFF2-40B4-BE49-F238E27FC236}">
                <a16:creationId xmlns:a16="http://schemas.microsoft.com/office/drawing/2014/main" id="{6DCF6CC5-A1EC-BB9C-920D-ADDA1C705C01}"/>
              </a:ext>
            </a:extLst>
          </p:cNvPr>
          <p:cNvSpPr txBox="1">
            <a:spLocks noChangeArrowheads="1"/>
          </p:cNvSpPr>
          <p:nvPr/>
        </p:nvSpPr>
        <p:spPr bwMode="auto">
          <a:xfrm>
            <a:off x="293688" y="130175"/>
            <a:ext cx="468750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r>
              <a:rPr kumimoji="1" lang="en-US" altLang="ja-JP" sz="2800" b="1" dirty="0">
                <a:latin typeface="HG丸ｺﾞｼｯｸM-PRO" pitchFamily="50" charset="-128"/>
                <a:ea typeface="HG丸ｺﾞｼｯｸM-PRO" pitchFamily="50" charset="-128"/>
              </a:rPr>
              <a:t>1</a:t>
            </a:r>
            <a:r>
              <a:rPr kumimoji="1" lang="ja-JP" altLang="en-US" sz="2800" b="1" dirty="0">
                <a:latin typeface="HG丸ｺﾞｼｯｸM-PRO" pitchFamily="50" charset="-128"/>
                <a:ea typeface="HG丸ｺﾞｼｯｸM-PRO" pitchFamily="50" charset="-128"/>
              </a:rPr>
              <a:t>・</a:t>
            </a:r>
            <a:r>
              <a:rPr kumimoji="1" lang="en-US" altLang="ja-JP" sz="2800" b="1" dirty="0">
                <a:latin typeface="HG丸ｺﾞｼｯｸM-PRO" pitchFamily="50" charset="-128"/>
                <a:ea typeface="HG丸ｺﾞｼｯｸM-PRO" pitchFamily="50" charset="-128"/>
              </a:rPr>
              <a:t>2</a:t>
            </a:r>
            <a:r>
              <a:rPr kumimoji="1" lang="ja-JP" altLang="en-US" sz="2800" b="1" dirty="0">
                <a:latin typeface="HG丸ｺﾞｼｯｸM-PRO" pitchFamily="50" charset="-128"/>
                <a:ea typeface="HG丸ｺﾞｼｯｸM-PRO" pitchFamily="50" charset="-128"/>
              </a:rPr>
              <a:t>級公式問題集について</a:t>
            </a:r>
          </a:p>
        </p:txBody>
      </p:sp>
      <p:cxnSp>
        <p:nvCxnSpPr>
          <p:cNvPr id="7" name="直線コネクタ 6">
            <a:extLst>
              <a:ext uri="{FF2B5EF4-FFF2-40B4-BE49-F238E27FC236}">
                <a16:creationId xmlns:a16="http://schemas.microsoft.com/office/drawing/2014/main" id="{6793142D-E9B6-70E8-AF3E-96E73706CB2D}"/>
              </a:ext>
            </a:extLst>
          </p:cNvPr>
          <p:cNvCxnSpPr/>
          <p:nvPr/>
        </p:nvCxnSpPr>
        <p:spPr>
          <a:xfrm>
            <a:off x="76200" y="812800"/>
            <a:ext cx="8991600"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13" name="テキスト ボックス 12">
            <a:extLst>
              <a:ext uri="{FF2B5EF4-FFF2-40B4-BE49-F238E27FC236}">
                <a16:creationId xmlns:a16="http://schemas.microsoft.com/office/drawing/2014/main" id="{A9170BD5-3E39-41E3-E56B-A03F1B7FB1F2}"/>
              </a:ext>
            </a:extLst>
          </p:cNvPr>
          <p:cNvSpPr txBox="1"/>
          <p:nvPr/>
        </p:nvSpPr>
        <p:spPr>
          <a:xfrm>
            <a:off x="414337" y="1025254"/>
            <a:ext cx="6031836" cy="707886"/>
          </a:xfrm>
          <a:prstGeom prst="rect">
            <a:avLst/>
          </a:prstGeom>
          <a:noFill/>
        </p:spPr>
        <p:txBody>
          <a:bodyPr wrap="square">
            <a:spAutoFit/>
          </a:bodyPr>
          <a:lstStyle/>
          <a:p>
            <a:r>
              <a:rPr lang="ja-JP" altLang="en-US" sz="2000" b="1" dirty="0">
                <a:solidFill>
                  <a:schemeClr val="accent1"/>
                </a:solidFill>
                <a:latin typeface="HG丸ｺﾞｼｯｸM-PRO" panose="020F0600000000000000" pitchFamily="50" charset="-128"/>
                <a:ea typeface="HG丸ｺﾞｼｯｸM-PRO" panose="020F0600000000000000" pitchFamily="50" charset="-128"/>
              </a:rPr>
              <a:t>新刊</a:t>
            </a:r>
            <a:r>
              <a:rPr lang="en-US" altLang="ja-JP" sz="2000" b="1" dirty="0">
                <a:solidFill>
                  <a:schemeClr val="accent1"/>
                </a:solidFill>
                <a:latin typeface="HG丸ｺﾞｼｯｸM-PRO" panose="020F0600000000000000" pitchFamily="50" charset="-128"/>
                <a:ea typeface="HG丸ｺﾞｼｯｸM-PRO" panose="020F0600000000000000" pitchFamily="50" charset="-128"/>
              </a:rPr>
              <a:t>『</a:t>
            </a:r>
            <a:r>
              <a:rPr lang="ja-JP" altLang="en-US" sz="2000" b="1" dirty="0">
                <a:solidFill>
                  <a:schemeClr val="accent1"/>
                </a:solidFill>
                <a:latin typeface="HG丸ｺﾞｼｯｸM-PRO" panose="020F0600000000000000" pitchFamily="50" charset="-128"/>
                <a:ea typeface="HG丸ｺﾞｼｯｸM-PRO" panose="020F0600000000000000" pitchFamily="50" charset="-128"/>
              </a:rPr>
              <a:t>電話応対技能検定（もしもし検定）</a:t>
            </a:r>
            <a:endParaRPr lang="en-US" altLang="ja-JP" sz="2000" b="1" dirty="0">
              <a:solidFill>
                <a:schemeClr val="accent1"/>
              </a:solidFill>
              <a:latin typeface="HG丸ｺﾞｼｯｸM-PRO" panose="020F0600000000000000" pitchFamily="50" charset="-128"/>
              <a:ea typeface="HG丸ｺﾞｼｯｸM-PRO" panose="020F0600000000000000" pitchFamily="50" charset="-128"/>
            </a:endParaRPr>
          </a:p>
          <a:p>
            <a:r>
              <a:rPr lang="en-US" altLang="ja-JP" sz="2000" b="1" dirty="0">
                <a:solidFill>
                  <a:schemeClr val="accent1"/>
                </a:solidFill>
                <a:latin typeface="HG丸ｺﾞｼｯｸM-PRO" panose="020F0600000000000000" pitchFamily="50" charset="-128"/>
                <a:ea typeface="HG丸ｺﾞｼｯｸM-PRO" panose="020F0600000000000000" pitchFamily="50" charset="-128"/>
              </a:rPr>
              <a:t>1</a:t>
            </a:r>
            <a:r>
              <a:rPr lang="ja-JP" altLang="en-US" sz="2000" b="1" dirty="0">
                <a:solidFill>
                  <a:schemeClr val="accent1"/>
                </a:solidFill>
                <a:latin typeface="HG丸ｺﾞｼｯｸM-PRO" panose="020F0600000000000000" pitchFamily="50" charset="-128"/>
                <a:ea typeface="HG丸ｺﾞｼｯｸM-PRO" panose="020F0600000000000000" pitchFamily="50" charset="-128"/>
              </a:rPr>
              <a:t>・</a:t>
            </a:r>
            <a:r>
              <a:rPr lang="en-US" altLang="ja-JP" sz="2000" b="1" dirty="0">
                <a:solidFill>
                  <a:schemeClr val="accent1"/>
                </a:solidFill>
                <a:latin typeface="HG丸ｺﾞｼｯｸM-PRO" panose="020F0600000000000000" pitchFamily="50" charset="-128"/>
                <a:ea typeface="HG丸ｺﾞｼｯｸM-PRO" panose="020F0600000000000000" pitchFamily="50" charset="-128"/>
              </a:rPr>
              <a:t>2</a:t>
            </a:r>
            <a:r>
              <a:rPr lang="ja-JP" altLang="en-US" sz="2000" b="1" dirty="0">
                <a:solidFill>
                  <a:schemeClr val="accent1"/>
                </a:solidFill>
                <a:latin typeface="HG丸ｺﾞｼｯｸM-PRO" panose="020F0600000000000000" pitchFamily="50" charset="-128"/>
                <a:ea typeface="HG丸ｺﾞｼｯｸM-PRO" panose="020F0600000000000000" pitchFamily="50" charset="-128"/>
              </a:rPr>
              <a:t>級公式問題集　</a:t>
            </a:r>
            <a:r>
              <a:rPr lang="en-US" altLang="ja-JP" sz="2000" b="1" dirty="0">
                <a:solidFill>
                  <a:schemeClr val="accent1"/>
                </a:solidFill>
                <a:latin typeface="HG丸ｺﾞｼｯｸM-PRO" panose="020F0600000000000000" pitchFamily="50" charset="-128"/>
                <a:ea typeface="HG丸ｺﾞｼｯｸM-PRO" panose="020F0600000000000000" pitchFamily="50" charset="-128"/>
              </a:rPr>
              <a:t>2024</a:t>
            </a:r>
            <a:r>
              <a:rPr lang="ja-JP" altLang="en-US" sz="2000" b="1" dirty="0">
                <a:solidFill>
                  <a:schemeClr val="accent1"/>
                </a:solidFill>
                <a:latin typeface="HG丸ｺﾞｼｯｸM-PRO" panose="020F0600000000000000" pitchFamily="50" charset="-128"/>
                <a:ea typeface="HG丸ｺﾞｼｯｸM-PRO" panose="020F0600000000000000" pitchFamily="50" charset="-128"/>
              </a:rPr>
              <a:t>年版</a:t>
            </a:r>
            <a:r>
              <a:rPr lang="en-US" altLang="ja-JP" sz="2000" b="1" dirty="0">
                <a:solidFill>
                  <a:schemeClr val="accent1"/>
                </a:solidFill>
                <a:latin typeface="HG丸ｺﾞｼｯｸM-PRO" panose="020F0600000000000000" pitchFamily="50" charset="-128"/>
                <a:ea typeface="HG丸ｺﾞｼｯｸM-PRO" panose="020F0600000000000000" pitchFamily="50" charset="-128"/>
              </a:rPr>
              <a:t>』</a:t>
            </a:r>
            <a:r>
              <a:rPr lang="ja-JP" altLang="en-US" sz="2000" b="1" dirty="0">
                <a:solidFill>
                  <a:schemeClr val="accent1"/>
                </a:solidFill>
                <a:latin typeface="HG丸ｺﾞｼｯｸM-PRO" panose="020F0600000000000000" pitchFamily="50" charset="-128"/>
                <a:ea typeface="HG丸ｺﾞｼｯｸM-PRO" panose="020F0600000000000000" pitchFamily="50" charset="-128"/>
              </a:rPr>
              <a:t>を発売中</a:t>
            </a:r>
            <a:endParaRPr lang="en-US" altLang="ja-JP" sz="2000" b="1" dirty="0">
              <a:solidFill>
                <a:schemeClr val="accent1"/>
              </a:solidFill>
              <a:latin typeface="HG丸ｺﾞｼｯｸM-PRO" panose="020F0600000000000000" pitchFamily="50" charset="-128"/>
              <a:ea typeface="HG丸ｺﾞｼｯｸM-PRO" panose="020F0600000000000000" pitchFamily="50" charset="-128"/>
            </a:endParaRPr>
          </a:p>
        </p:txBody>
      </p:sp>
      <p:sp>
        <p:nvSpPr>
          <p:cNvPr id="16" name="テキスト ボックス 15">
            <a:extLst>
              <a:ext uri="{FF2B5EF4-FFF2-40B4-BE49-F238E27FC236}">
                <a16:creationId xmlns:a16="http://schemas.microsoft.com/office/drawing/2014/main" id="{C676A762-5BAE-E759-FECB-039FDC99DD0D}"/>
              </a:ext>
            </a:extLst>
          </p:cNvPr>
          <p:cNvSpPr txBox="1"/>
          <p:nvPr/>
        </p:nvSpPr>
        <p:spPr>
          <a:xfrm>
            <a:off x="414337" y="2232917"/>
            <a:ext cx="5801359" cy="2862322"/>
          </a:xfrm>
          <a:prstGeom prst="rect">
            <a:avLst/>
          </a:prstGeom>
          <a:noFill/>
        </p:spPr>
        <p:txBody>
          <a:bodyPr wrap="square">
            <a:spAutoFit/>
          </a:bodyPr>
          <a:lstStyle/>
          <a:p>
            <a:r>
              <a:rPr lang="en-US" altLang="ja-JP" dirty="0">
                <a:latin typeface="HG丸ｺﾞｼｯｸM-PRO" panose="020F0600000000000000" pitchFamily="50" charset="-128"/>
                <a:ea typeface="HG丸ｺﾞｼｯｸM-PRO" panose="020F0600000000000000" pitchFamily="50" charset="-128"/>
              </a:rPr>
              <a:t>2023</a:t>
            </a:r>
            <a:r>
              <a:rPr lang="ja-JP" altLang="en-US" dirty="0">
                <a:latin typeface="HG丸ｺﾞｼｯｸM-PRO" panose="020F0600000000000000" pitchFamily="50" charset="-128"/>
                <a:ea typeface="HG丸ｺﾞｼｯｸM-PRO" panose="020F0600000000000000" pitchFamily="50" charset="-128"/>
              </a:rPr>
              <a:t>年に実施された</a:t>
            </a:r>
            <a:r>
              <a:rPr lang="en-US" altLang="ja-JP" dirty="0">
                <a:latin typeface="HG丸ｺﾞｼｯｸM-PRO" panose="020F0600000000000000" pitchFamily="50" charset="-128"/>
                <a:ea typeface="HG丸ｺﾞｼｯｸM-PRO" panose="020F0600000000000000" pitchFamily="50" charset="-128"/>
              </a:rPr>
              <a:t>1</a:t>
            </a:r>
            <a:r>
              <a:rPr lang="ja-JP" altLang="en-US" dirty="0">
                <a:latin typeface="HG丸ｺﾞｼｯｸM-PRO" panose="020F0600000000000000" pitchFamily="50" charset="-128"/>
                <a:ea typeface="HG丸ｺﾞｼｯｸM-PRO" panose="020F0600000000000000" pitchFamily="50" charset="-128"/>
              </a:rPr>
              <a:t>級・</a:t>
            </a:r>
            <a:r>
              <a:rPr lang="en-US" altLang="ja-JP" dirty="0">
                <a:latin typeface="HG丸ｺﾞｼｯｸM-PRO" panose="020F0600000000000000" pitchFamily="50" charset="-128"/>
                <a:ea typeface="HG丸ｺﾞｼｯｸM-PRO" panose="020F0600000000000000" pitchFamily="50" charset="-128"/>
              </a:rPr>
              <a:t>2</a:t>
            </a:r>
            <a:r>
              <a:rPr lang="ja-JP" altLang="en-US" dirty="0">
                <a:latin typeface="HG丸ｺﾞｼｯｸM-PRO" panose="020F0600000000000000" pitchFamily="50" charset="-128"/>
                <a:ea typeface="HG丸ｺﾞｼｯｸM-PRO" panose="020F0600000000000000" pitchFamily="50" charset="-128"/>
              </a:rPr>
              <a:t>級試験（基本問題・</a:t>
            </a:r>
            <a:br>
              <a:rPr lang="en-US" altLang="ja-JP" dirty="0">
                <a:latin typeface="HG丸ｺﾞｼｯｸM-PRO" panose="020F0600000000000000" pitchFamily="50" charset="-128"/>
                <a:ea typeface="HG丸ｺﾞｼｯｸM-PRO" panose="020F0600000000000000" pitchFamily="50" charset="-128"/>
              </a:rPr>
            </a:br>
            <a:r>
              <a:rPr lang="ja-JP" altLang="en-US" dirty="0">
                <a:latin typeface="HG丸ｺﾞｼｯｸM-PRO" panose="020F0600000000000000" pitchFamily="50" charset="-128"/>
                <a:ea typeface="HG丸ｺﾞｼｯｸM-PRO" panose="020F0600000000000000" pitchFamily="50" charset="-128"/>
              </a:rPr>
              <a:t>記述問題・実技試験問題）をすべて収録。</a:t>
            </a:r>
          </a:p>
          <a:p>
            <a:r>
              <a:rPr lang="ja-JP" altLang="en-US" dirty="0">
                <a:latin typeface="HG丸ｺﾞｼｯｸM-PRO" panose="020F0600000000000000" pitchFamily="50" charset="-128"/>
                <a:ea typeface="HG丸ｺﾞｼｯｸM-PRO" panose="020F0600000000000000" pitchFamily="50" charset="-128"/>
              </a:rPr>
              <a:t>最新の出題傾向を知るために全受検者必携の一冊です。</a:t>
            </a:r>
            <a:endParaRPr lang="en-US" altLang="ja-JP" dirty="0">
              <a:latin typeface="HG丸ｺﾞｼｯｸM-PRO" panose="020F0600000000000000" pitchFamily="50" charset="-128"/>
              <a:ea typeface="HG丸ｺﾞｼｯｸM-PRO" panose="020F0600000000000000" pitchFamily="50" charset="-128"/>
            </a:endParaRPr>
          </a:p>
          <a:p>
            <a:endParaRPr lang="ja-JP" altLang="en-US" dirty="0">
              <a:latin typeface="HG丸ｺﾞｼｯｸM-PRO" panose="020F0600000000000000" pitchFamily="50" charset="-128"/>
              <a:ea typeface="HG丸ｺﾞｼｯｸM-PRO" panose="020F0600000000000000" pitchFamily="50" charset="-128"/>
            </a:endParaRPr>
          </a:p>
          <a:p>
            <a:r>
              <a:rPr lang="ja-JP" altLang="en-US" dirty="0">
                <a:latin typeface="HG丸ｺﾞｼｯｸM-PRO" panose="020F0600000000000000" pitchFamily="50" charset="-128"/>
                <a:ea typeface="HG丸ｺﾞｼｯｸM-PRO" panose="020F0600000000000000" pitchFamily="50" charset="-128"/>
              </a:rPr>
              <a:t>書　名：電話応対技能検定（もしもし検定）</a:t>
            </a:r>
            <a:endParaRPr lang="en-US" altLang="ja-JP" dirty="0">
              <a:latin typeface="HG丸ｺﾞｼｯｸM-PRO" panose="020F0600000000000000" pitchFamily="50" charset="-128"/>
              <a:ea typeface="HG丸ｺﾞｼｯｸM-PRO" panose="020F0600000000000000" pitchFamily="50" charset="-128"/>
            </a:endParaRPr>
          </a:p>
          <a:p>
            <a:r>
              <a:rPr lang="ja-JP" altLang="en-US" dirty="0">
                <a:latin typeface="HG丸ｺﾞｼｯｸM-PRO" panose="020F0600000000000000" pitchFamily="50" charset="-128"/>
                <a:ea typeface="HG丸ｺﾞｼｯｸM-PRO" panose="020F0600000000000000" pitchFamily="50" charset="-128"/>
              </a:rPr>
              <a:t>　　　　</a:t>
            </a:r>
            <a:r>
              <a:rPr lang="en-US" altLang="ja-JP" dirty="0">
                <a:latin typeface="HG丸ｺﾞｼｯｸM-PRO" panose="020F0600000000000000" pitchFamily="50" charset="-128"/>
                <a:ea typeface="HG丸ｺﾞｼｯｸM-PRO" panose="020F0600000000000000" pitchFamily="50" charset="-128"/>
              </a:rPr>
              <a:t>1</a:t>
            </a:r>
            <a:r>
              <a:rPr lang="ja-JP" altLang="en-US" dirty="0">
                <a:latin typeface="HG丸ｺﾞｼｯｸM-PRO" panose="020F0600000000000000" pitchFamily="50" charset="-128"/>
                <a:ea typeface="HG丸ｺﾞｼｯｸM-PRO" panose="020F0600000000000000" pitchFamily="50" charset="-128"/>
              </a:rPr>
              <a:t>・</a:t>
            </a:r>
            <a:r>
              <a:rPr lang="en-US" altLang="ja-JP" dirty="0">
                <a:latin typeface="HG丸ｺﾞｼｯｸM-PRO" panose="020F0600000000000000" pitchFamily="50" charset="-128"/>
                <a:ea typeface="HG丸ｺﾞｼｯｸM-PRO" panose="020F0600000000000000" pitchFamily="50" charset="-128"/>
              </a:rPr>
              <a:t>2</a:t>
            </a:r>
            <a:r>
              <a:rPr lang="ja-JP" altLang="en-US" dirty="0">
                <a:latin typeface="HG丸ｺﾞｼｯｸM-PRO" panose="020F0600000000000000" pitchFamily="50" charset="-128"/>
                <a:ea typeface="HG丸ｺﾞｼｯｸM-PRO" panose="020F0600000000000000" pitchFamily="50" charset="-128"/>
              </a:rPr>
              <a:t>級公式問題集　</a:t>
            </a:r>
            <a:r>
              <a:rPr lang="en-US" altLang="ja-JP" dirty="0">
                <a:latin typeface="HG丸ｺﾞｼｯｸM-PRO" panose="020F0600000000000000" pitchFamily="50" charset="-128"/>
                <a:ea typeface="HG丸ｺﾞｼｯｸM-PRO" panose="020F0600000000000000" pitchFamily="50" charset="-128"/>
              </a:rPr>
              <a:t>2024</a:t>
            </a:r>
            <a:r>
              <a:rPr lang="ja-JP" altLang="en-US" dirty="0">
                <a:latin typeface="HG丸ｺﾞｼｯｸM-PRO" panose="020F0600000000000000" pitchFamily="50" charset="-128"/>
                <a:ea typeface="HG丸ｺﾞｼｯｸM-PRO" panose="020F0600000000000000" pitchFamily="50" charset="-128"/>
              </a:rPr>
              <a:t>年版</a:t>
            </a:r>
            <a:endParaRPr lang="en-US" altLang="ja-JP" dirty="0">
              <a:latin typeface="HG丸ｺﾞｼｯｸM-PRO" panose="020F0600000000000000" pitchFamily="50" charset="-128"/>
              <a:ea typeface="HG丸ｺﾞｼｯｸM-PRO" panose="020F0600000000000000" pitchFamily="50" charset="-128"/>
            </a:endParaRPr>
          </a:p>
          <a:p>
            <a:r>
              <a:rPr lang="ja-JP" altLang="en-US" dirty="0">
                <a:latin typeface="HG丸ｺﾞｼｯｸM-PRO" panose="020F0600000000000000" pitchFamily="50" charset="-128"/>
                <a:ea typeface="HG丸ｺﾞｼｯｸM-PRO" panose="020F0600000000000000" pitchFamily="50" charset="-128"/>
              </a:rPr>
              <a:t>編　者：公益財団法人 日本電信電話ユーザ協会</a:t>
            </a:r>
          </a:p>
          <a:p>
            <a:r>
              <a:rPr lang="ja-JP" altLang="en-US" dirty="0">
                <a:latin typeface="HG丸ｺﾞｼｯｸM-PRO" panose="020F0600000000000000" pitchFamily="50" charset="-128"/>
                <a:ea typeface="HG丸ｺﾞｼｯｸM-PRO" panose="020F0600000000000000" pitchFamily="50" charset="-128"/>
              </a:rPr>
              <a:t>体　裁：</a:t>
            </a:r>
            <a:r>
              <a:rPr lang="en-US" altLang="ja-JP" dirty="0">
                <a:latin typeface="HG丸ｺﾞｼｯｸM-PRO" panose="020F0600000000000000" pitchFamily="50" charset="-128"/>
                <a:ea typeface="HG丸ｺﾞｼｯｸM-PRO" panose="020F0600000000000000" pitchFamily="50" charset="-128"/>
              </a:rPr>
              <a:t>A5</a:t>
            </a:r>
            <a:r>
              <a:rPr lang="ja-JP" altLang="en-US" dirty="0">
                <a:latin typeface="HG丸ｺﾞｼｯｸM-PRO" panose="020F0600000000000000" pitchFamily="50" charset="-128"/>
                <a:ea typeface="HG丸ｺﾞｼｯｸM-PRO" panose="020F0600000000000000" pitchFamily="50" charset="-128"/>
              </a:rPr>
              <a:t>判・カバー巻き、</a:t>
            </a:r>
            <a:r>
              <a:rPr lang="en-US" altLang="ja-JP" dirty="0">
                <a:latin typeface="HG丸ｺﾞｼｯｸM-PRO" panose="020F0600000000000000" pitchFamily="50" charset="-128"/>
                <a:ea typeface="HG丸ｺﾞｼｯｸM-PRO" panose="020F0600000000000000" pitchFamily="50" charset="-128"/>
              </a:rPr>
              <a:t>256</a:t>
            </a:r>
            <a:r>
              <a:rPr lang="ja-JP" altLang="en-US" dirty="0">
                <a:latin typeface="HG丸ｺﾞｼｯｸM-PRO" panose="020F0600000000000000" pitchFamily="50" charset="-128"/>
                <a:ea typeface="HG丸ｺﾞｼｯｸM-PRO" panose="020F0600000000000000" pitchFamily="50" charset="-128"/>
              </a:rPr>
              <a:t>ページ</a:t>
            </a:r>
          </a:p>
          <a:p>
            <a:r>
              <a:rPr lang="ja-JP" altLang="en-US" dirty="0">
                <a:latin typeface="HG丸ｺﾞｼｯｸM-PRO" panose="020F0600000000000000" pitchFamily="50" charset="-128"/>
                <a:ea typeface="HG丸ｺﾞｼｯｸM-PRO" panose="020F0600000000000000" pitchFamily="50" charset="-128"/>
              </a:rPr>
              <a:t>発　売：</a:t>
            </a:r>
            <a:r>
              <a:rPr lang="en-US" altLang="ja-JP" dirty="0">
                <a:latin typeface="HG丸ｺﾞｼｯｸM-PRO" panose="020F0600000000000000" pitchFamily="50" charset="-128"/>
                <a:ea typeface="HG丸ｺﾞｼｯｸM-PRO" panose="020F0600000000000000" pitchFamily="50" charset="-128"/>
              </a:rPr>
              <a:t>2024</a:t>
            </a:r>
            <a:r>
              <a:rPr lang="ja-JP" altLang="en-US" dirty="0">
                <a:latin typeface="HG丸ｺﾞｼｯｸM-PRO" panose="020F0600000000000000" pitchFamily="50" charset="-128"/>
                <a:ea typeface="HG丸ｺﾞｼｯｸM-PRO" panose="020F0600000000000000" pitchFamily="50" charset="-128"/>
              </a:rPr>
              <a:t>年</a:t>
            </a:r>
            <a:r>
              <a:rPr lang="en-US" altLang="ja-JP" dirty="0">
                <a:latin typeface="HG丸ｺﾞｼｯｸM-PRO" panose="020F0600000000000000" pitchFamily="50" charset="-128"/>
                <a:ea typeface="HG丸ｺﾞｼｯｸM-PRO" panose="020F0600000000000000" pitchFamily="50" charset="-128"/>
              </a:rPr>
              <a:t>6</a:t>
            </a:r>
            <a:r>
              <a:rPr lang="ja-JP" altLang="en-US" dirty="0">
                <a:latin typeface="HG丸ｺﾞｼｯｸM-PRO" panose="020F0600000000000000" pitchFamily="50" charset="-128"/>
                <a:ea typeface="HG丸ｺﾞｼｯｸM-PRO" panose="020F0600000000000000" pitchFamily="50" charset="-128"/>
              </a:rPr>
              <a:t>月</a:t>
            </a:r>
            <a:r>
              <a:rPr lang="en-US" altLang="ja-JP" dirty="0">
                <a:latin typeface="HG丸ｺﾞｼｯｸM-PRO" panose="020F0600000000000000" pitchFamily="50" charset="-128"/>
                <a:ea typeface="HG丸ｺﾞｼｯｸM-PRO" panose="020F0600000000000000" pitchFamily="50" charset="-128"/>
              </a:rPr>
              <a:t>10</a:t>
            </a:r>
            <a:r>
              <a:rPr lang="ja-JP" altLang="en-US" dirty="0">
                <a:latin typeface="HG丸ｺﾞｼｯｸM-PRO" panose="020F0600000000000000" pitchFamily="50" charset="-128"/>
                <a:ea typeface="HG丸ｺﾞｼｯｸM-PRO" panose="020F0600000000000000" pitchFamily="50" charset="-128"/>
              </a:rPr>
              <a:t>日</a:t>
            </a:r>
          </a:p>
          <a:p>
            <a:r>
              <a:rPr lang="ja-JP" altLang="en-US" dirty="0">
                <a:latin typeface="HG丸ｺﾞｼｯｸM-PRO" panose="020F0600000000000000" pitchFamily="50" charset="-128"/>
                <a:ea typeface="HG丸ｺﾞｼｯｸM-PRO" panose="020F0600000000000000" pitchFamily="50" charset="-128"/>
              </a:rPr>
              <a:t>定　価：本体</a:t>
            </a:r>
            <a:r>
              <a:rPr lang="en-US" altLang="ja-JP" dirty="0">
                <a:latin typeface="HG丸ｺﾞｼｯｸM-PRO" panose="020F0600000000000000" pitchFamily="50" charset="-128"/>
                <a:ea typeface="HG丸ｺﾞｼｯｸM-PRO" panose="020F0600000000000000" pitchFamily="50" charset="-128"/>
              </a:rPr>
              <a:t>3,080</a:t>
            </a:r>
            <a:r>
              <a:rPr lang="ja-JP" altLang="en-US" dirty="0">
                <a:latin typeface="HG丸ｺﾞｼｯｸM-PRO" panose="020F0600000000000000" pitchFamily="50" charset="-128"/>
                <a:ea typeface="HG丸ｺﾞｼｯｸM-PRO" panose="020F0600000000000000" pitchFamily="50" charset="-128"/>
              </a:rPr>
              <a:t>円（税込）</a:t>
            </a:r>
          </a:p>
        </p:txBody>
      </p:sp>
      <p:pic>
        <p:nvPicPr>
          <p:cNvPr id="2" name="図 1">
            <a:extLst>
              <a:ext uri="{FF2B5EF4-FFF2-40B4-BE49-F238E27FC236}">
                <a16:creationId xmlns:a16="http://schemas.microsoft.com/office/drawing/2014/main" id="{F4473EA5-3343-7B81-0C63-32977E33BD60}"/>
              </a:ext>
            </a:extLst>
          </p:cNvPr>
          <p:cNvPicPr>
            <a:picLocks noChangeAspect="1"/>
          </p:cNvPicPr>
          <p:nvPr/>
        </p:nvPicPr>
        <p:blipFill>
          <a:blip r:embed="rId2"/>
          <a:stretch>
            <a:fillRect/>
          </a:stretch>
        </p:blipFill>
        <p:spPr>
          <a:xfrm>
            <a:off x="6345044" y="1741649"/>
            <a:ext cx="2384619" cy="3383212"/>
          </a:xfrm>
          <a:prstGeom prst="rect">
            <a:avLst/>
          </a:prstGeom>
        </p:spPr>
      </p:pic>
    </p:spTree>
    <p:extLst>
      <p:ext uri="{BB962C8B-B14F-4D97-AF65-F5344CB8AC3E}">
        <p14:creationId xmlns:p14="http://schemas.microsoft.com/office/powerpoint/2010/main" val="21730077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C570E538-A6F6-553F-E4F2-7E547DDC4741}"/>
              </a:ext>
            </a:extLst>
          </p:cNvPr>
          <p:cNvSpPr>
            <a:spLocks noGrp="1"/>
          </p:cNvSpPr>
          <p:nvPr>
            <p:ph type="sldNum" sz="quarter" idx="12"/>
          </p:nvPr>
        </p:nvSpPr>
        <p:spPr>
          <a:xfrm>
            <a:off x="6938963" y="6356350"/>
            <a:ext cx="2057400" cy="365125"/>
          </a:xfrm>
        </p:spPr>
        <p:txBody>
          <a:bodyPr/>
          <a:lstStyle/>
          <a:p>
            <a:pPr>
              <a:defRPr/>
            </a:pPr>
            <a:fld id="{B1015767-91C6-4560-9C20-EBB72566F767}" type="slidenum">
              <a:rPr lang="ja-JP" altLang="en-US"/>
              <a:pPr>
                <a:defRPr/>
              </a:pPr>
              <a:t>12</a:t>
            </a:fld>
            <a:endParaRPr lang="ja-JP" altLang="en-US" dirty="0"/>
          </a:p>
        </p:txBody>
      </p:sp>
      <p:sp>
        <p:nvSpPr>
          <p:cNvPr id="5" name="テキスト ボックス 1">
            <a:extLst>
              <a:ext uri="{FF2B5EF4-FFF2-40B4-BE49-F238E27FC236}">
                <a16:creationId xmlns:a16="http://schemas.microsoft.com/office/drawing/2014/main" id="{8CDEDAA4-5EDB-5233-7572-754E06CF266C}"/>
              </a:ext>
            </a:extLst>
          </p:cNvPr>
          <p:cNvSpPr txBox="1">
            <a:spLocks noChangeArrowheads="1"/>
          </p:cNvSpPr>
          <p:nvPr/>
        </p:nvSpPr>
        <p:spPr bwMode="auto">
          <a:xfrm>
            <a:off x="293688" y="130175"/>
            <a:ext cx="66484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r>
              <a:rPr kumimoji="1" lang="ja-JP" altLang="en-US" sz="2800" b="1">
                <a:latin typeface="HG丸ｺﾞｼｯｸM-PRO" pitchFamily="50" charset="-128"/>
                <a:ea typeface="HG丸ｺﾞｼｯｸM-PRO" pitchFamily="50" charset="-128"/>
              </a:rPr>
              <a:t>試験官（採点者）をするときのポイント</a:t>
            </a:r>
          </a:p>
        </p:txBody>
      </p:sp>
      <p:cxnSp>
        <p:nvCxnSpPr>
          <p:cNvPr id="6" name="直線コネクタ 5">
            <a:extLst>
              <a:ext uri="{FF2B5EF4-FFF2-40B4-BE49-F238E27FC236}">
                <a16:creationId xmlns:a16="http://schemas.microsoft.com/office/drawing/2014/main" id="{9ED12881-5888-32D6-CFE2-BA6BCF0A72C3}"/>
              </a:ext>
            </a:extLst>
          </p:cNvPr>
          <p:cNvCxnSpPr/>
          <p:nvPr/>
        </p:nvCxnSpPr>
        <p:spPr>
          <a:xfrm>
            <a:off x="76200" y="812800"/>
            <a:ext cx="8991600"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7" name="テキスト ボックス 4">
            <a:extLst>
              <a:ext uri="{FF2B5EF4-FFF2-40B4-BE49-F238E27FC236}">
                <a16:creationId xmlns:a16="http://schemas.microsoft.com/office/drawing/2014/main" id="{5BFC3AF8-F735-22F5-504C-FD88A685AD7B}"/>
              </a:ext>
            </a:extLst>
          </p:cNvPr>
          <p:cNvSpPr txBox="1">
            <a:spLocks noChangeArrowheads="1"/>
          </p:cNvSpPr>
          <p:nvPr/>
        </p:nvSpPr>
        <p:spPr bwMode="auto">
          <a:xfrm>
            <a:off x="690563" y="1079698"/>
            <a:ext cx="8024812"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r>
              <a:rPr kumimoji="1" lang="ja-JP" altLang="en-US" sz="2400" dirty="0">
                <a:latin typeface="HG丸ｺﾞｼｯｸM-PRO" pitchFamily="50" charset="-128"/>
                <a:ea typeface="HG丸ｺﾞｼｯｸM-PRO" pitchFamily="50" charset="-128"/>
              </a:rPr>
              <a:t>採点基準があります</a:t>
            </a:r>
            <a:endParaRPr kumimoji="1" lang="en-US" altLang="ja-JP" sz="2400" dirty="0">
              <a:latin typeface="HG丸ｺﾞｼｯｸM-PRO" pitchFamily="50" charset="-128"/>
              <a:ea typeface="HG丸ｺﾞｼｯｸM-PRO" pitchFamily="50" charset="-128"/>
            </a:endParaRPr>
          </a:p>
          <a:p>
            <a:pPr eaLnBrk="1" hangingPunct="1"/>
            <a:r>
              <a:rPr kumimoji="1" lang="ja-JP" altLang="en-US" sz="2400" dirty="0">
                <a:latin typeface="HG丸ｺﾞｼｯｸM-PRO" pitchFamily="50" charset="-128"/>
                <a:ea typeface="HG丸ｺﾞｼｯｸM-PRO" pitchFamily="50" charset="-128"/>
              </a:rPr>
              <a:t>　　　採点基準をよく読んで、出題の意図を確認して</a:t>
            </a:r>
            <a:endParaRPr kumimoji="1" lang="en-US" altLang="ja-JP" sz="2400" dirty="0">
              <a:latin typeface="HG丸ｺﾞｼｯｸM-PRO" pitchFamily="50" charset="-128"/>
              <a:ea typeface="HG丸ｺﾞｼｯｸM-PRO" pitchFamily="50" charset="-128"/>
            </a:endParaRPr>
          </a:p>
          <a:p>
            <a:pPr eaLnBrk="1" hangingPunct="1"/>
            <a:r>
              <a:rPr kumimoji="1" lang="ja-JP" altLang="en-US" sz="2400" dirty="0">
                <a:latin typeface="HG丸ｺﾞｼｯｸM-PRO" pitchFamily="50" charset="-128"/>
                <a:ea typeface="HG丸ｺﾞｼｯｸM-PRO" pitchFamily="50" charset="-128"/>
              </a:rPr>
              <a:t>　　　採点します</a:t>
            </a:r>
            <a:endParaRPr kumimoji="1" lang="en-US" altLang="ja-JP" sz="2400" dirty="0">
              <a:latin typeface="HG丸ｺﾞｼｯｸM-PRO" pitchFamily="50" charset="-128"/>
              <a:ea typeface="HG丸ｺﾞｼｯｸM-PRO" pitchFamily="50" charset="-128"/>
            </a:endParaRPr>
          </a:p>
          <a:p>
            <a:pPr eaLnBrk="1" hangingPunct="1"/>
            <a:endParaRPr kumimoji="1" lang="en-US" altLang="ja-JP" sz="2400" dirty="0">
              <a:latin typeface="HG丸ｺﾞｼｯｸM-PRO" pitchFamily="50" charset="-128"/>
              <a:ea typeface="HG丸ｺﾞｼｯｸM-PRO" pitchFamily="50" charset="-128"/>
            </a:endParaRPr>
          </a:p>
          <a:p>
            <a:pPr eaLnBrk="1" hangingPunct="1"/>
            <a:r>
              <a:rPr kumimoji="1" lang="ja-JP" altLang="en-US" sz="2400" dirty="0">
                <a:latin typeface="HG丸ｺﾞｼｯｸM-PRO" pitchFamily="50" charset="-128"/>
                <a:ea typeface="HG丸ｺﾞｼｯｸM-PRO" pitchFamily="50" charset="-128"/>
              </a:rPr>
              <a:t>実施機関試験官と本部試験官という立場で採点します</a:t>
            </a:r>
            <a:endParaRPr kumimoji="1" lang="en-US" altLang="ja-JP" sz="2400" dirty="0">
              <a:latin typeface="HG丸ｺﾞｼｯｸM-PRO" pitchFamily="50" charset="-128"/>
              <a:ea typeface="HG丸ｺﾞｼｯｸM-PRO" pitchFamily="50" charset="-128"/>
            </a:endParaRPr>
          </a:p>
          <a:p>
            <a:pPr eaLnBrk="1" hangingPunct="1"/>
            <a:r>
              <a:rPr kumimoji="1" lang="ja-JP" altLang="en-US" sz="2400" dirty="0">
                <a:latin typeface="HG丸ｺﾞｼｯｸM-PRO" pitchFamily="50" charset="-128"/>
                <a:ea typeface="HG丸ｺﾞｼｯｸM-PRO" pitchFamily="50" charset="-128"/>
              </a:rPr>
              <a:t>　　　実施機関での採点のチャンスが少ない場合は、</a:t>
            </a:r>
            <a:endParaRPr kumimoji="1" lang="en-US" altLang="ja-JP" sz="2400" dirty="0">
              <a:latin typeface="HG丸ｺﾞｼｯｸM-PRO" pitchFamily="50" charset="-128"/>
              <a:ea typeface="HG丸ｺﾞｼｯｸM-PRO" pitchFamily="50" charset="-128"/>
            </a:endParaRPr>
          </a:p>
          <a:p>
            <a:pPr eaLnBrk="1" hangingPunct="1"/>
            <a:r>
              <a:rPr kumimoji="1" lang="ja-JP" altLang="en-US" sz="2400" dirty="0">
                <a:latin typeface="HG丸ｺﾞｼｯｸM-PRO" pitchFamily="50" charset="-128"/>
                <a:ea typeface="HG丸ｺﾞｼｯｸM-PRO" pitchFamily="50" charset="-128"/>
              </a:rPr>
              <a:t>　　　本部試験官を積極的に引き受けると、多くの</a:t>
            </a:r>
            <a:endParaRPr kumimoji="1" lang="en-US" altLang="ja-JP" sz="2400" dirty="0">
              <a:latin typeface="HG丸ｺﾞｼｯｸM-PRO" pitchFamily="50" charset="-128"/>
              <a:ea typeface="HG丸ｺﾞｼｯｸM-PRO" pitchFamily="50" charset="-128"/>
            </a:endParaRPr>
          </a:p>
          <a:p>
            <a:pPr eaLnBrk="1" hangingPunct="1"/>
            <a:r>
              <a:rPr kumimoji="1" lang="ja-JP" altLang="en-US" sz="2400" dirty="0">
                <a:latin typeface="HG丸ｺﾞｼｯｸM-PRO" pitchFamily="50" charset="-128"/>
                <a:ea typeface="HG丸ｺﾞｼｯｸM-PRO" pitchFamily="50" charset="-128"/>
              </a:rPr>
              <a:t>　　　経験を積むことができます</a:t>
            </a:r>
            <a:endParaRPr kumimoji="1" lang="en-US" altLang="ja-JP" sz="2400" dirty="0">
              <a:latin typeface="HG丸ｺﾞｼｯｸM-PRO" pitchFamily="50" charset="-128"/>
              <a:ea typeface="HG丸ｺﾞｼｯｸM-PRO" pitchFamily="50" charset="-128"/>
            </a:endParaRPr>
          </a:p>
        </p:txBody>
      </p:sp>
      <p:sp>
        <p:nvSpPr>
          <p:cNvPr id="8" name="矢印: 右 7">
            <a:extLst>
              <a:ext uri="{FF2B5EF4-FFF2-40B4-BE49-F238E27FC236}">
                <a16:creationId xmlns:a16="http://schemas.microsoft.com/office/drawing/2014/main" id="{F0A64D7C-6A3D-56A1-6279-BB727581D2F5}"/>
              </a:ext>
            </a:extLst>
          </p:cNvPr>
          <p:cNvSpPr/>
          <p:nvPr/>
        </p:nvSpPr>
        <p:spPr>
          <a:xfrm>
            <a:off x="830263" y="1668241"/>
            <a:ext cx="508000" cy="36195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kumimoji="1" lang="ja-JP" altLang="en-US"/>
          </a:p>
        </p:txBody>
      </p:sp>
      <p:sp>
        <p:nvSpPr>
          <p:cNvPr id="9" name="矢印: 右 8">
            <a:extLst>
              <a:ext uri="{FF2B5EF4-FFF2-40B4-BE49-F238E27FC236}">
                <a16:creationId xmlns:a16="http://schemas.microsoft.com/office/drawing/2014/main" id="{5BD3BD55-42B1-E5CF-1C27-2D5E6D50CE4F}"/>
              </a:ext>
            </a:extLst>
          </p:cNvPr>
          <p:cNvSpPr/>
          <p:nvPr/>
        </p:nvSpPr>
        <p:spPr>
          <a:xfrm>
            <a:off x="855159" y="3237715"/>
            <a:ext cx="508000" cy="36195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kumimoji="1" lang="ja-JP" altLang="en-US"/>
          </a:p>
        </p:txBody>
      </p:sp>
      <p:sp>
        <p:nvSpPr>
          <p:cNvPr id="2" name="正方形/長方形 1">
            <a:extLst>
              <a:ext uri="{FF2B5EF4-FFF2-40B4-BE49-F238E27FC236}">
                <a16:creationId xmlns:a16="http://schemas.microsoft.com/office/drawing/2014/main" id="{BAF2D3DC-0271-4E3B-D736-3D0CAB06DEA9}"/>
              </a:ext>
            </a:extLst>
          </p:cNvPr>
          <p:cNvSpPr/>
          <p:nvPr/>
        </p:nvSpPr>
        <p:spPr>
          <a:xfrm>
            <a:off x="532413" y="4237470"/>
            <a:ext cx="8341112" cy="2464414"/>
          </a:xfrm>
          <a:prstGeom prst="rect">
            <a:avLst/>
          </a:prstGeom>
          <a:noFill/>
          <a:ln>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en-US" altLang="ja-JP" sz="1600" b="1" dirty="0">
                <a:solidFill>
                  <a:schemeClr val="tx1"/>
                </a:solidFill>
                <a:latin typeface="Meiryo UI" panose="020B0604030504040204" pitchFamily="50" charset="-128"/>
                <a:ea typeface="Meiryo UI" panose="020B0604030504040204" pitchFamily="50" charset="-128"/>
              </a:rPr>
              <a:t>※</a:t>
            </a:r>
            <a:r>
              <a:rPr kumimoji="1" lang="ja-JP" altLang="en-US" sz="1600" b="1" dirty="0">
                <a:solidFill>
                  <a:schemeClr val="tx1"/>
                </a:solidFill>
                <a:latin typeface="Meiryo UI" panose="020B0604030504040204" pitchFamily="50" charset="-128"/>
                <a:ea typeface="Meiryo UI" panose="020B0604030504040204" pitchFamily="50" charset="-128"/>
              </a:rPr>
              <a:t>試験官の人数について</a:t>
            </a:r>
            <a:endParaRPr kumimoji="1" lang="en-US" altLang="ja-JP" sz="1600" b="1" dirty="0">
              <a:solidFill>
                <a:schemeClr val="tx1"/>
              </a:solidFill>
              <a:latin typeface="Meiryo UI" panose="020B0604030504040204" pitchFamily="50" charset="-128"/>
              <a:ea typeface="Meiryo UI" panose="020B0604030504040204" pitchFamily="50" charset="-128"/>
            </a:endParaRPr>
          </a:p>
          <a:p>
            <a:r>
              <a:rPr kumimoji="1" lang="ja-JP" altLang="en-US" sz="1600" dirty="0">
                <a:solidFill>
                  <a:schemeClr val="tx1"/>
                </a:solidFill>
                <a:latin typeface="Meiryo UI" panose="020B0604030504040204" pitchFamily="50" charset="-128"/>
                <a:ea typeface="Meiryo UI" panose="020B0604030504040204" pitchFamily="50" charset="-128"/>
              </a:rPr>
              <a:t>　</a:t>
            </a:r>
            <a:r>
              <a:rPr kumimoji="1" lang="en-US" altLang="ja-JP" sz="1600" dirty="0">
                <a:solidFill>
                  <a:schemeClr val="tx1"/>
                </a:solidFill>
                <a:latin typeface="Meiryo UI" panose="020B0604030504040204" pitchFamily="50" charset="-128"/>
                <a:ea typeface="Meiryo UI" panose="020B0604030504040204" pitchFamily="50" charset="-128"/>
              </a:rPr>
              <a:t>3</a:t>
            </a:r>
            <a:r>
              <a:rPr kumimoji="1" lang="ja-JP" altLang="en-US" sz="1600" dirty="0">
                <a:solidFill>
                  <a:schemeClr val="tx1"/>
                </a:solidFill>
                <a:latin typeface="Meiryo UI" panose="020B0604030504040204" pitchFamily="50" charset="-128"/>
                <a:ea typeface="Meiryo UI" panose="020B0604030504040204" pitchFamily="50" charset="-128"/>
              </a:rPr>
              <a:t>級：</a:t>
            </a:r>
            <a:r>
              <a:rPr kumimoji="1" lang="en-US" altLang="ja-JP" sz="1600" dirty="0">
                <a:solidFill>
                  <a:schemeClr val="tx1"/>
                </a:solidFill>
                <a:latin typeface="Meiryo UI" panose="020B0604030504040204" pitchFamily="50" charset="-128"/>
                <a:ea typeface="Meiryo UI" panose="020B0604030504040204" pitchFamily="50" charset="-128"/>
              </a:rPr>
              <a:t>2</a:t>
            </a:r>
            <a:r>
              <a:rPr kumimoji="1" lang="ja-JP" altLang="en-US" sz="1600" dirty="0">
                <a:solidFill>
                  <a:schemeClr val="tx1"/>
                </a:solidFill>
                <a:latin typeface="Meiryo UI" panose="020B0604030504040204" pitchFamily="50" charset="-128"/>
                <a:ea typeface="Meiryo UI" panose="020B0604030504040204" pitchFamily="50" charset="-128"/>
              </a:rPr>
              <a:t>名、　</a:t>
            </a:r>
            <a:r>
              <a:rPr kumimoji="1" lang="en-US" altLang="ja-JP" sz="1600" dirty="0">
                <a:solidFill>
                  <a:schemeClr val="tx1"/>
                </a:solidFill>
                <a:latin typeface="Meiryo UI" panose="020B0604030504040204" pitchFamily="50" charset="-128"/>
                <a:ea typeface="Meiryo UI" panose="020B0604030504040204" pitchFamily="50" charset="-128"/>
              </a:rPr>
              <a:t>2</a:t>
            </a:r>
            <a:r>
              <a:rPr kumimoji="1" lang="ja-JP" altLang="en-US" sz="1600" dirty="0">
                <a:solidFill>
                  <a:schemeClr val="tx1"/>
                </a:solidFill>
                <a:latin typeface="Meiryo UI" panose="020B0604030504040204" pitchFamily="50" charset="-128"/>
                <a:ea typeface="Meiryo UI" panose="020B0604030504040204" pitchFamily="50" charset="-128"/>
              </a:rPr>
              <a:t>級：</a:t>
            </a:r>
            <a:r>
              <a:rPr kumimoji="1" lang="en-US" altLang="ja-JP" sz="1600" dirty="0">
                <a:solidFill>
                  <a:schemeClr val="tx1"/>
                </a:solidFill>
                <a:latin typeface="Meiryo UI" panose="020B0604030504040204" pitchFamily="50" charset="-128"/>
                <a:ea typeface="Meiryo UI" panose="020B0604030504040204" pitchFamily="50" charset="-128"/>
              </a:rPr>
              <a:t>3</a:t>
            </a:r>
            <a:r>
              <a:rPr kumimoji="1" lang="ja-JP" altLang="en-US" sz="1600" dirty="0">
                <a:solidFill>
                  <a:schemeClr val="tx1"/>
                </a:solidFill>
                <a:latin typeface="Meiryo UI" panose="020B0604030504040204" pitchFamily="50" charset="-128"/>
                <a:ea typeface="Meiryo UI" panose="020B0604030504040204" pitchFamily="50" charset="-128"/>
              </a:rPr>
              <a:t>名、　</a:t>
            </a:r>
            <a:r>
              <a:rPr kumimoji="1" lang="en-US" altLang="ja-JP" sz="1600" dirty="0">
                <a:solidFill>
                  <a:schemeClr val="tx1"/>
                </a:solidFill>
                <a:latin typeface="Meiryo UI" panose="020B0604030504040204" pitchFamily="50" charset="-128"/>
                <a:ea typeface="Meiryo UI" panose="020B0604030504040204" pitchFamily="50" charset="-128"/>
              </a:rPr>
              <a:t>1</a:t>
            </a:r>
            <a:r>
              <a:rPr kumimoji="1" lang="ja-JP" altLang="en-US" sz="1600" dirty="0">
                <a:solidFill>
                  <a:schemeClr val="tx1"/>
                </a:solidFill>
                <a:latin typeface="Meiryo UI" panose="020B0604030504040204" pitchFamily="50" charset="-128"/>
                <a:ea typeface="Meiryo UI" panose="020B0604030504040204" pitchFamily="50" charset="-128"/>
              </a:rPr>
              <a:t>級：</a:t>
            </a:r>
            <a:r>
              <a:rPr kumimoji="1" lang="en-US" altLang="ja-JP" sz="1600" dirty="0">
                <a:solidFill>
                  <a:schemeClr val="tx1"/>
                </a:solidFill>
                <a:latin typeface="Meiryo UI" panose="020B0604030504040204" pitchFamily="50" charset="-128"/>
                <a:ea typeface="Meiryo UI" panose="020B0604030504040204" pitchFamily="50" charset="-128"/>
              </a:rPr>
              <a:t>4</a:t>
            </a:r>
            <a:r>
              <a:rPr kumimoji="1" lang="ja-JP" altLang="en-US" sz="1600" dirty="0">
                <a:solidFill>
                  <a:schemeClr val="tx1"/>
                </a:solidFill>
                <a:latin typeface="Meiryo UI" panose="020B0604030504040204" pitchFamily="50" charset="-128"/>
                <a:ea typeface="Meiryo UI" panose="020B0604030504040204" pitchFamily="50" charset="-128"/>
              </a:rPr>
              <a:t>名</a:t>
            </a:r>
            <a:endParaRPr kumimoji="1" lang="en-US" altLang="ja-JP" sz="1600" dirty="0">
              <a:solidFill>
                <a:schemeClr val="tx1"/>
              </a:solidFill>
              <a:latin typeface="Meiryo UI" panose="020B0604030504040204" pitchFamily="50" charset="-128"/>
              <a:ea typeface="Meiryo UI" panose="020B0604030504040204" pitchFamily="50" charset="-128"/>
            </a:endParaRPr>
          </a:p>
          <a:p>
            <a:r>
              <a:rPr kumimoji="1" lang="ja-JP" altLang="en-US" sz="1600" dirty="0">
                <a:solidFill>
                  <a:schemeClr val="tx1"/>
                </a:solidFill>
                <a:latin typeface="Meiryo UI" panose="020B0604030504040204" pitchFamily="50" charset="-128"/>
                <a:ea typeface="Meiryo UI" panose="020B0604030504040204" pitchFamily="50" charset="-128"/>
              </a:rPr>
              <a:t>　うち、本部試験官は、</a:t>
            </a:r>
            <a:r>
              <a:rPr kumimoji="1" lang="en-US" altLang="ja-JP" sz="1600" dirty="0">
                <a:solidFill>
                  <a:schemeClr val="tx1"/>
                </a:solidFill>
                <a:latin typeface="Meiryo UI" panose="020B0604030504040204" pitchFamily="50" charset="-128"/>
                <a:ea typeface="Meiryo UI" panose="020B0604030504040204" pitchFamily="50" charset="-128"/>
              </a:rPr>
              <a:t>3</a:t>
            </a:r>
            <a:r>
              <a:rPr kumimoji="1" lang="ja-JP" altLang="en-US" sz="1600" dirty="0">
                <a:solidFill>
                  <a:schemeClr val="tx1"/>
                </a:solidFill>
                <a:latin typeface="Meiryo UI" panose="020B0604030504040204" pitchFamily="50" charset="-128"/>
                <a:ea typeface="Meiryo UI" panose="020B0604030504040204" pitchFamily="50" charset="-128"/>
              </a:rPr>
              <a:t>級：</a:t>
            </a:r>
            <a:r>
              <a:rPr kumimoji="1" lang="en-US" altLang="ja-JP" sz="1600" dirty="0">
                <a:solidFill>
                  <a:schemeClr val="tx1"/>
                </a:solidFill>
                <a:latin typeface="Meiryo UI" panose="020B0604030504040204" pitchFamily="50" charset="-128"/>
                <a:ea typeface="Meiryo UI" panose="020B0604030504040204" pitchFamily="50" charset="-128"/>
              </a:rPr>
              <a:t>1</a:t>
            </a:r>
            <a:r>
              <a:rPr kumimoji="1" lang="ja-JP" altLang="en-US" sz="1600" dirty="0">
                <a:solidFill>
                  <a:schemeClr val="tx1"/>
                </a:solidFill>
                <a:latin typeface="Meiryo UI" panose="020B0604030504040204" pitchFamily="50" charset="-128"/>
                <a:ea typeface="Meiryo UI" panose="020B0604030504040204" pitchFamily="50" charset="-128"/>
              </a:rPr>
              <a:t>名、　</a:t>
            </a:r>
            <a:r>
              <a:rPr kumimoji="1" lang="en-US" altLang="ja-JP" sz="1600" dirty="0">
                <a:solidFill>
                  <a:schemeClr val="tx1"/>
                </a:solidFill>
                <a:latin typeface="Meiryo UI" panose="020B0604030504040204" pitchFamily="50" charset="-128"/>
                <a:ea typeface="Meiryo UI" panose="020B0604030504040204" pitchFamily="50" charset="-128"/>
              </a:rPr>
              <a:t>2</a:t>
            </a:r>
            <a:r>
              <a:rPr kumimoji="1" lang="ja-JP" altLang="en-US" sz="1600" dirty="0">
                <a:solidFill>
                  <a:schemeClr val="tx1"/>
                </a:solidFill>
                <a:latin typeface="Meiryo UI" panose="020B0604030504040204" pitchFamily="50" charset="-128"/>
                <a:ea typeface="Meiryo UI" panose="020B0604030504040204" pitchFamily="50" charset="-128"/>
              </a:rPr>
              <a:t>級：</a:t>
            </a:r>
            <a:r>
              <a:rPr kumimoji="1" lang="en-US" altLang="ja-JP" sz="1600" dirty="0">
                <a:solidFill>
                  <a:schemeClr val="tx1"/>
                </a:solidFill>
                <a:latin typeface="Meiryo UI" panose="020B0604030504040204" pitchFamily="50" charset="-128"/>
                <a:ea typeface="Meiryo UI" panose="020B0604030504040204" pitchFamily="50" charset="-128"/>
              </a:rPr>
              <a:t>2</a:t>
            </a:r>
            <a:r>
              <a:rPr kumimoji="1" lang="ja-JP" altLang="en-US" sz="1600" dirty="0">
                <a:solidFill>
                  <a:schemeClr val="tx1"/>
                </a:solidFill>
                <a:latin typeface="Meiryo UI" panose="020B0604030504040204" pitchFamily="50" charset="-128"/>
                <a:ea typeface="Meiryo UI" panose="020B0604030504040204" pitchFamily="50" charset="-128"/>
              </a:rPr>
              <a:t>名、　</a:t>
            </a:r>
            <a:r>
              <a:rPr kumimoji="1" lang="en-US" altLang="ja-JP" sz="1600" dirty="0">
                <a:solidFill>
                  <a:schemeClr val="tx1"/>
                </a:solidFill>
                <a:latin typeface="Meiryo UI" panose="020B0604030504040204" pitchFamily="50" charset="-128"/>
                <a:ea typeface="Meiryo UI" panose="020B0604030504040204" pitchFamily="50" charset="-128"/>
              </a:rPr>
              <a:t>1</a:t>
            </a:r>
            <a:r>
              <a:rPr kumimoji="1" lang="ja-JP" altLang="en-US" sz="1600" dirty="0">
                <a:solidFill>
                  <a:schemeClr val="tx1"/>
                </a:solidFill>
                <a:latin typeface="Meiryo UI" panose="020B0604030504040204" pitchFamily="50" charset="-128"/>
                <a:ea typeface="Meiryo UI" panose="020B0604030504040204" pitchFamily="50" charset="-128"/>
              </a:rPr>
              <a:t>級：</a:t>
            </a:r>
            <a:r>
              <a:rPr kumimoji="1" lang="en-US" altLang="ja-JP" sz="1600" dirty="0">
                <a:solidFill>
                  <a:schemeClr val="tx1"/>
                </a:solidFill>
                <a:latin typeface="Meiryo UI" panose="020B0604030504040204" pitchFamily="50" charset="-128"/>
                <a:ea typeface="Meiryo UI" panose="020B0604030504040204" pitchFamily="50" charset="-128"/>
              </a:rPr>
              <a:t>2</a:t>
            </a:r>
            <a:r>
              <a:rPr kumimoji="1" lang="ja-JP" altLang="en-US" sz="1600" dirty="0">
                <a:solidFill>
                  <a:schemeClr val="tx1"/>
                </a:solidFill>
                <a:latin typeface="Meiryo UI" panose="020B0604030504040204" pitchFamily="50" charset="-128"/>
                <a:ea typeface="Meiryo UI" panose="020B0604030504040204" pitchFamily="50" charset="-128"/>
              </a:rPr>
              <a:t>名</a:t>
            </a:r>
            <a:endParaRPr kumimoji="1" lang="en-US" altLang="ja-JP" sz="1600" dirty="0">
              <a:solidFill>
                <a:schemeClr val="tx1"/>
              </a:solidFill>
              <a:latin typeface="Meiryo UI" panose="020B0604030504040204" pitchFamily="50" charset="-128"/>
              <a:ea typeface="Meiryo UI" panose="020B0604030504040204" pitchFamily="50" charset="-128"/>
            </a:endParaRPr>
          </a:p>
          <a:p>
            <a:r>
              <a:rPr kumimoji="1" lang="ja-JP" altLang="en-US" sz="1600" dirty="0">
                <a:solidFill>
                  <a:schemeClr val="tx1"/>
                </a:solidFill>
                <a:latin typeface="Meiryo UI" panose="020B0604030504040204" pitchFamily="50" charset="-128"/>
                <a:ea typeface="Meiryo UI" panose="020B0604030504040204" pitchFamily="50" charset="-128"/>
              </a:rPr>
              <a:t>　　⇒それぞれの試験官の採点の平均をとります</a:t>
            </a:r>
            <a:endParaRPr kumimoji="1" lang="en-US" altLang="ja-JP" sz="1600" dirty="0">
              <a:solidFill>
                <a:schemeClr val="tx1"/>
              </a:solidFill>
              <a:latin typeface="Meiryo UI" panose="020B0604030504040204" pitchFamily="50" charset="-128"/>
              <a:ea typeface="Meiryo UI" panose="020B0604030504040204" pitchFamily="50" charset="-128"/>
            </a:endParaRPr>
          </a:p>
          <a:p>
            <a:r>
              <a:rPr kumimoji="1" lang="en-US" altLang="ja-JP" sz="1600" b="1" dirty="0">
                <a:solidFill>
                  <a:schemeClr val="tx1"/>
                </a:solidFill>
                <a:latin typeface="Meiryo UI" panose="020B0604030504040204" pitchFamily="50" charset="-128"/>
                <a:ea typeface="Meiryo UI" panose="020B0604030504040204" pitchFamily="50" charset="-128"/>
              </a:rPr>
              <a:t>※</a:t>
            </a:r>
            <a:r>
              <a:rPr kumimoji="1" lang="ja-JP" altLang="en-US" sz="1600" b="1" dirty="0">
                <a:solidFill>
                  <a:schemeClr val="tx1"/>
                </a:solidFill>
                <a:latin typeface="Meiryo UI" panose="020B0604030504040204" pitchFamily="50" charset="-128"/>
                <a:ea typeface="Meiryo UI" panose="020B0604030504040204" pitchFamily="50" charset="-128"/>
              </a:rPr>
              <a:t>本部試験官の指名について</a:t>
            </a:r>
            <a:endParaRPr kumimoji="1" lang="en-US" altLang="ja-JP" sz="1600" b="1" dirty="0">
              <a:solidFill>
                <a:schemeClr val="tx1"/>
              </a:solidFill>
              <a:latin typeface="Meiryo UI" panose="020B0604030504040204" pitchFamily="50" charset="-128"/>
              <a:ea typeface="Meiryo UI" panose="020B0604030504040204" pitchFamily="50" charset="-128"/>
            </a:endParaRPr>
          </a:p>
          <a:p>
            <a:r>
              <a:rPr kumimoji="1" lang="ja-JP" altLang="en-US" sz="1600" dirty="0">
                <a:solidFill>
                  <a:schemeClr val="tx1"/>
                </a:solidFill>
                <a:latin typeface="Meiryo UI" panose="020B0604030504040204" pitchFamily="50" charset="-128"/>
                <a:ea typeface="Meiryo UI" panose="020B0604030504040204" pitchFamily="50" charset="-128"/>
              </a:rPr>
              <a:t>　・その検定月に検定を実施する実施機関に登録されている指導者を除き（実施機関試験官や模</a:t>
            </a:r>
            <a:br>
              <a:rPr kumimoji="1" lang="en-US" altLang="ja-JP" sz="1600" dirty="0">
                <a:solidFill>
                  <a:schemeClr val="tx1"/>
                </a:solidFill>
                <a:latin typeface="Meiryo UI" panose="020B0604030504040204" pitchFamily="50" charset="-128"/>
                <a:ea typeface="Meiryo UI" panose="020B0604030504040204" pitchFamily="50" charset="-128"/>
              </a:rPr>
            </a:br>
            <a:r>
              <a:rPr kumimoji="1" lang="ja-JP" altLang="en-US" sz="1600" dirty="0">
                <a:solidFill>
                  <a:schemeClr val="tx1"/>
                </a:solidFill>
                <a:latin typeface="Meiryo UI" panose="020B0604030504040204" pitchFamily="50" charset="-128"/>
                <a:ea typeface="Meiryo UI" panose="020B0604030504040204" pitchFamily="50" charset="-128"/>
              </a:rPr>
              <a:t>　　擬応対者となっている可能性があるため）、本部試験官実績の少ない方から指名されます。</a:t>
            </a:r>
            <a:endParaRPr kumimoji="1" lang="en-US" altLang="ja-JP" sz="1600" dirty="0">
              <a:solidFill>
                <a:schemeClr val="tx1"/>
              </a:solidFill>
              <a:latin typeface="Meiryo UI" panose="020B0604030504040204" pitchFamily="50" charset="-128"/>
              <a:ea typeface="Meiryo UI" panose="020B0604030504040204" pitchFamily="50" charset="-128"/>
            </a:endParaRPr>
          </a:p>
          <a:p>
            <a:r>
              <a:rPr kumimoji="1" lang="en-US" altLang="ja-JP" sz="1600" b="1" dirty="0">
                <a:solidFill>
                  <a:schemeClr val="tx1"/>
                </a:solidFill>
                <a:latin typeface="Meiryo UI" panose="020B0604030504040204" pitchFamily="50" charset="-128"/>
                <a:ea typeface="Meiryo UI" panose="020B0604030504040204" pitchFamily="50" charset="-128"/>
              </a:rPr>
              <a:t>※</a:t>
            </a:r>
            <a:r>
              <a:rPr kumimoji="1" lang="ja-JP" altLang="en-US" sz="1600" b="1" dirty="0">
                <a:solidFill>
                  <a:schemeClr val="tx1"/>
                </a:solidFill>
                <a:latin typeface="Meiryo UI" panose="020B0604030504040204" pitchFamily="50" charset="-128"/>
                <a:ea typeface="Meiryo UI" panose="020B0604030504040204" pitchFamily="50" charset="-128"/>
              </a:rPr>
              <a:t>実技試験採点時のコメント記入について</a:t>
            </a:r>
            <a:endParaRPr kumimoji="1" lang="en-US" altLang="ja-JP" sz="1600" b="1" dirty="0">
              <a:solidFill>
                <a:schemeClr val="tx1"/>
              </a:solidFill>
              <a:latin typeface="Meiryo UI" panose="020B0604030504040204" pitchFamily="50" charset="-128"/>
              <a:ea typeface="Meiryo UI" panose="020B0604030504040204" pitchFamily="50" charset="-128"/>
            </a:endParaRPr>
          </a:p>
          <a:p>
            <a:r>
              <a:rPr kumimoji="1" lang="ja-JP" altLang="en-US" sz="1600" dirty="0">
                <a:solidFill>
                  <a:schemeClr val="tx1"/>
                </a:solidFill>
                <a:latin typeface="Meiryo UI" panose="020B0604030504040204" pitchFamily="50" charset="-128"/>
                <a:ea typeface="Meiryo UI" panose="020B0604030504040204" pitchFamily="50" charset="-128"/>
              </a:rPr>
              <a:t>　・量は多くなくともよいので、良い点と改善点のポイントをご記入ください。受検生から開示請求があった</a:t>
            </a:r>
            <a:br>
              <a:rPr kumimoji="1" lang="en-US" altLang="ja-JP" sz="1600" dirty="0">
                <a:solidFill>
                  <a:schemeClr val="tx1"/>
                </a:solidFill>
                <a:latin typeface="Meiryo UI" panose="020B0604030504040204" pitchFamily="50" charset="-128"/>
                <a:ea typeface="Meiryo UI" panose="020B0604030504040204" pitchFamily="50" charset="-128"/>
              </a:rPr>
            </a:br>
            <a:r>
              <a:rPr kumimoji="1" lang="ja-JP" altLang="en-US" sz="1600" dirty="0">
                <a:solidFill>
                  <a:schemeClr val="tx1"/>
                </a:solidFill>
                <a:latin typeface="Meiryo UI" panose="020B0604030504040204" pitchFamily="50" charset="-128"/>
                <a:ea typeface="Meiryo UI" panose="020B0604030504040204" pitchFamily="50" charset="-128"/>
              </a:rPr>
              <a:t>　　場合、受検生の励みになるコメントをお願いします。　　</a:t>
            </a:r>
          </a:p>
        </p:txBody>
      </p:sp>
    </p:spTree>
    <p:extLst>
      <p:ext uri="{BB962C8B-B14F-4D97-AF65-F5344CB8AC3E}">
        <p14:creationId xmlns:p14="http://schemas.microsoft.com/office/powerpoint/2010/main" val="41312004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E4EEE650-8221-EC81-2017-8948346BD4A4}"/>
              </a:ext>
            </a:extLst>
          </p:cNvPr>
          <p:cNvSpPr>
            <a:spLocks noGrp="1"/>
          </p:cNvSpPr>
          <p:nvPr>
            <p:ph type="sldNum" sz="quarter" idx="12"/>
          </p:nvPr>
        </p:nvSpPr>
        <p:spPr>
          <a:xfrm>
            <a:off x="6938963" y="6356350"/>
            <a:ext cx="2057400" cy="365125"/>
          </a:xfrm>
        </p:spPr>
        <p:txBody>
          <a:bodyPr/>
          <a:lstStyle/>
          <a:p>
            <a:pPr>
              <a:defRPr/>
            </a:pPr>
            <a:fld id="{82670085-2DD3-437B-9D33-0A7B68B1CFA4}" type="slidenum">
              <a:rPr lang="ja-JP" altLang="en-US"/>
              <a:pPr>
                <a:defRPr/>
              </a:pPr>
              <a:t>13</a:t>
            </a:fld>
            <a:endParaRPr lang="ja-JP" altLang="en-US" dirty="0"/>
          </a:p>
        </p:txBody>
      </p:sp>
      <p:sp>
        <p:nvSpPr>
          <p:cNvPr id="5" name="テキスト ボックス 1">
            <a:extLst>
              <a:ext uri="{FF2B5EF4-FFF2-40B4-BE49-F238E27FC236}">
                <a16:creationId xmlns:a16="http://schemas.microsoft.com/office/drawing/2014/main" id="{1FF87CC7-03E9-4ABE-7BE9-75CBEA3FDCF7}"/>
              </a:ext>
            </a:extLst>
          </p:cNvPr>
          <p:cNvSpPr txBox="1">
            <a:spLocks noChangeArrowheads="1"/>
          </p:cNvSpPr>
          <p:nvPr/>
        </p:nvSpPr>
        <p:spPr bwMode="auto">
          <a:xfrm>
            <a:off x="293688" y="130175"/>
            <a:ext cx="485261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r>
              <a:rPr kumimoji="1" lang="ja-JP" altLang="en-US" sz="2800" b="1" dirty="0">
                <a:latin typeface="HG丸ｺﾞｼｯｸM-PRO" pitchFamily="50" charset="-128"/>
                <a:ea typeface="HG丸ｺﾞｼｯｸM-PRO" pitchFamily="50" charset="-128"/>
              </a:rPr>
              <a:t>指導者級資格の更新について</a:t>
            </a:r>
          </a:p>
        </p:txBody>
      </p:sp>
      <p:cxnSp>
        <p:nvCxnSpPr>
          <p:cNvPr id="6" name="直線コネクタ 5">
            <a:extLst>
              <a:ext uri="{FF2B5EF4-FFF2-40B4-BE49-F238E27FC236}">
                <a16:creationId xmlns:a16="http://schemas.microsoft.com/office/drawing/2014/main" id="{B50DBFC3-0440-061A-7E00-0F5FB3DA246D}"/>
              </a:ext>
            </a:extLst>
          </p:cNvPr>
          <p:cNvCxnSpPr/>
          <p:nvPr/>
        </p:nvCxnSpPr>
        <p:spPr>
          <a:xfrm>
            <a:off x="76200" y="812800"/>
            <a:ext cx="8991600"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7" name="直角三角形 6">
            <a:extLst>
              <a:ext uri="{FF2B5EF4-FFF2-40B4-BE49-F238E27FC236}">
                <a16:creationId xmlns:a16="http://schemas.microsoft.com/office/drawing/2014/main" id="{246C0531-84C8-9326-918E-C0CB56A2FB91}"/>
              </a:ext>
            </a:extLst>
          </p:cNvPr>
          <p:cNvSpPr/>
          <p:nvPr/>
        </p:nvSpPr>
        <p:spPr>
          <a:xfrm flipH="1">
            <a:off x="723900" y="3292724"/>
            <a:ext cx="7772400" cy="2733675"/>
          </a:xfrm>
          <a:prstGeom prst="rtTriangle">
            <a:avLst/>
          </a:prstGeom>
          <a:solidFill>
            <a:schemeClr val="accent5">
              <a:lumMod val="40000"/>
              <a:lumOff val="60000"/>
            </a:schemeClr>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kumimoji="1" lang="ja-JP" altLang="en-US"/>
          </a:p>
        </p:txBody>
      </p:sp>
      <p:sp>
        <p:nvSpPr>
          <p:cNvPr id="8" name="テキスト ボックス 9">
            <a:extLst>
              <a:ext uri="{FF2B5EF4-FFF2-40B4-BE49-F238E27FC236}">
                <a16:creationId xmlns:a16="http://schemas.microsoft.com/office/drawing/2014/main" id="{24E5EA60-19E0-E0D0-D722-8C1B31A65967}"/>
              </a:ext>
            </a:extLst>
          </p:cNvPr>
          <p:cNvSpPr txBox="1">
            <a:spLocks noChangeArrowheads="1"/>
          </p:cNvSpPr>
          <p:nvPr/>
        </p:nvSpPr>
        <p:spPr bwMode="auto">
          <a:xfrm>
            <a:off x="598488" y="979246"/>
            <a:ext cx="8024812"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r>
              <a:rPr kumimoji="1" lang="en-US" altLang="ja-JP" sz="2400" dirty="0">
                <a:latin typeface="HG丸ｺﾞｼｯｸM-PRO" pitchFamily="50" charset="-128"/>
                <a:ea typeface="HG丸ｺﾞｼｯｸM-PRO" pitchFamily="50" charset="-128"/>
              </a:rPr>
              <a:t>5</a:t>
            </a:r>
            <a:r>
              <a:rPr kumimoji="1" lang="ja-JP" altLang="en-US" sz="2400" dirty="0">
                <a:latin typeface="HG丸ｺﾞｼｯｸM-PRO" pitchFamily="50" charset="-128"/>
                <a:ea typeface="HG丸ｺﾞｼｯｸM-PRO" pitchFamily="50" charset="-128"/>
              </a:rPr>
              <a:t>年間でゆっくりと登っていくイメージです</a:t>
            </a:r>
            <a:endParaRPr kumimoji="1" lang="en-US" altLang="ja-JP" sz="2400" dirty="0">
              <a:latin typeface="HG丸ｺﾞｼｯｸM-PRO" pitchFamily="50" charset="-128"/>
              <a:ea typeface="HG丸ｺﾞｼｯｸM-PRO" pitchFamily="50" charset="-128"/>
            </a:endParaRPr>
          </a:p>
          <a:p>
            <a:pPr eaLnBrk="1" hangingPunct="1"/>
            <a:r>
              <a:rPr kumimoji="1" lang="ja-JP" altLang="en-US" sz="2400" dirty="0">
                <a:latin typeface="HG丸ｺﾞｼｯｸM-PRO" pitchFamily="50" charset="-128"/>
                <a:ea typeface="HG丸ｺﾞｼｯｸM-PRO" pitchFamily="50" charset="-128"/>
              </a:rPr>
              <a:t>（急いで登ると息切れします）</a:t>
            </a:r>
            <a:endParaRPr kumimoji="1" lang="en-US" altLang="ja-JP" sz="2400" dirty="0">
              <a:latin typeface="HG丸ｺﾞｼｯｸM-PRO" pitchFamily="50" charset="-128"/>
              <a:ea typeface="HG丸ｺﾞｼｯｸM-PRO" pitchFamily="50" charset="-128"/>
            </a:endParaRPr>
          </a:p>
        </p:txBody>
      </p:sp>
      <p:sp>
        <p:nvSpPr>
          <p:cNvPr id="9" name="テキスト ボックス 10">
            <a:extLst>
              <a:ext uri="{FF2B5EF4-FFF2-40B4-BE49-F238E27FC236}">
                <a16:creationId xmlns:a16="http://schemas.microsoft.com/office/drawing/2014/main" id="{09B86D84-D7F0-9BAC-169E-2F9FC73E5DE6}"/>
              </a:ext>
            </a:extLst>
          </p:cNvPr>
          <p:cNvSpPr txBox="1">
            <a:spLocks noChangeArrowheads="1"/>
          </p:cNvSpPr>
          <p:nvPr/>
        </p:nvSpPr>
        <p:spPr bwMode="auto">
          <a:xfrm>
            <a:off x="569913" y="1915488"/>
            <a:ext cx="802322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r>
              <a:rPr kumimoji="1" lang="ja-JP" altLang="en-US" sz="2400" dirty="0">
                <a:latin typeface="HG丸ｺﾞｼｯｸM-PRO" pitchFamily="50" charset="-128"/>
                <a:ea typeface="HG丸ｺﾞｼｯｸM-PRO" pitchFamily="50" charset="-128"/>
              </a:rPr>
              <a:t>更新要件となる研修も、</a:t>
            </a:r>
            <a:r>
              <a:rPr kumimoji="1" lang="en-US" altLang="ja-JP" sz="2400" dirty="0">
                <a:latin typeface="HG丸ｺﾞｼｯｸM-PRO" pitchFamily="50" charset="-128"/>
                <a:ea typeface="HG丸ｺﾞｼｯｸM-PRO" pitchFamily="50" charset="-128"/>
              </a:rPr>
              <a:t>5</a:t>
            </a:r>
            <a:r>
              <a:rPr kumimoji="1" lang="ja-JP" altLang="en-US" sz="2400" dirty="0">
                <a:latin typeface="HG丸ｺﾞｼｯｸM-PRO" pitchFamily="50" charset="-128"/>
                <a:ea typeface="HG丸ｺﾞｼｯｸM-PRO" pitchFamily="50" charset="-128"/>
              </a:rPr>
              <a:t>年の間にバランスよく</a:t>
            </a:r>
            <a:endParaRPr kumimoji="1" lang="en-US" altLang="ja-JP" sz="2400" dirty="0">
              <a:latin typeface="HG丸ｺﾞｼｯｸM-PRO" pitchFamily="50" charset="-128"/>
              <a:ea typeface="HG丸ｺﾞｼｯｸM-PRO" pitchFamily="50" charset="-128"/>
            </a:endParaRPr>
          </a:p>
          <a:p>
            <a:pPr eaLnBrk="1" hangingPunct="1"/>
            <a:r>
              <a:rPr kumimoji="1" lang="ja-JP" altLang="en-US" sz="2400" dirty="0">
                <a:latin typeface="HG丸ｺﾞｼｯｸM-PRO" pitchFamily="50" charset="-128"/>
                <a:ea typeface="HG丸ｺﾞｼｯｸM-PRO" pitchFamily="50" charset="-128"/>
              </a:rPr>
              <a:t>受講するのがおすすめです</a:t>
            </a:r>
            <a:endParaRPr kumimoji="1" lang="en-US" altLang="ja-JP" sz="2400" dirty="0">
              <a:latin typeface="HG丸ｺﾞｼｯｸM-PRO" pitchFamily="50" charset="-128"/>
              <a:ea typeface="HG丸ｺﾞｼｯｸM-PRO" pitchFamily="50" charset="-128"/>
            </a:endParaRPr>
          </a:p>
        </p:txBody>
      </p:sp>
      <p:sp>
        <p:nvSpPr>
          <p:cNvPr id="10" name="テキスト ボックス 11">
            <a:extLst>
              <a:ext uri="{FF2B5EF4-FFF2-40B4-BE49-F238E27FC236}">
                <a16:creationId xmlns:a16="http://schemas.microsoft.com/office/drawing/2014/main" id="{2DC892CC-250C-05A8-89FF-26EDEEFAE621}"/>
              </a:ext>
            </a:extLst>
          </p:cNvPr>
          <p:cNvSpPr txBox="1">
            <a:spLocks noChangeArrowheads="1"/>
          </p:cNvSpPr>
          <p:nvPr/>
        </p:nvSpPr>
        <p:spPr bwMode="auto">
          <a:xfrm>
            <a:off x="1033463" y="6051799"/>
            <a:ext cx="11858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r>
              <a:rPr kumimoji="1" lang="en-US" altLang="ja-JP" sz="2000">
                <a:latin typeface="HG丸ｺﾞｼｯｸM-PRO" pitchFamily="50" charset="-128"/>
                <a:ea typeface="HG丸ｺﾞｼｯｸM-PRO" pitchFamily="50" charset="-128"/>
              </a:rPr>
              <a:t>1</a:t>
            </a:r>
            <a:r>
              <a:rPr kumimoji="1" lang="ja-JP" altLang="en-US" sz="2000">
                <a:latin typeface="HG丸ｺﾞｼｯｸM-PRO" pitchFamily="50" charset="-128"/>
                <a:ea typeface="HG丸ｺﾞｼｯｸM-PRO" pitchFamily="50" charset="-128"/>
              </a:rPr>
              <a:t>年目</a:t>
            </a:r>
            <a:endParaRPr kumimoji="1" lang="en-US" altLang="ja-JP" sz="2000">
              <a:latin typeface="HG丸ｺﾞｼｯｸM-PRO" pitchFamily="50" charset="-128"/>
              <a:ea typeface="HG丸ｺﾞｼｯｸM-PRO" pitchFamily="50" charset="-128"/>
            </a:endParaRPr>
          </a:p>
        </p:txBody>
      </p:sp>
      <p:sp>
        <p:nvSpPr>
          <p:cNvPr id="11" name="左大かっこ 10">
            <a:extLst>
              <a:ext uri="{FF2B5EF4-FFF2-40B4-BE49-F238E27FC236}">
                <a16:creationId xmlns:a16="http://schemas.microsoft.com/office/drawing/2014/main" id="{006777F9-F4DA-24CB-4A72-B4E3BB7306C5}"/>
              </a:ext>
            </a:extLst>
          </p:cNvPr>
          <p:cNvSpPr/>
          <p:nvPr/>
        </p:nvSpPr>
        <p:spPr>
          <a:xfrm rot="16200000">
            <a:off x="1253331" y="5562056"/>
            <a:ext cx="352425" cy="1503362"/>
          </a:xfrm>
          <a:prstGeom prst="leftBracket">
            <a:avLst/>
          </a:prstGeom>
          <a:ln w="38100"/>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kumimoji="1" lang="ja-JP" altLang="en-US"/>
          </a:p>
        </p:txBody>
      </p:sp>
      <p:sp>
        <p:nvSpPr>
          <p:cNvPr id="12" name="左大かっこ 11">
            <a:extLst>
              <a:ext uri="{FF2B5EF4-FFF2-40B4-BE49-F238E27FC236}">
                <a16:creationId xmlns:a16="http://schemas.microsoft.com/office/drawing/2014/main" id="{0559B011-466A-7B29-F149-089C45EC29C9}"/>
              </a:ext>
            </a:extLst>
          </p:cNvPr>
          <p:cNvSpPr/>
          <p:nvPr/>
        </p:nvSpPr>
        <p:spPr>
          <a:xfrm rot="16200000">
            <a:off x="2844006" y="5562056"/>
            <a:ext cx="352425" cy="1503362"/>
          </a:xfrm>
          <a:prstGeom prst="leftBracket">
            <a:avLst/>
          </a:prstGeom>
          <a:ln w="38100"/>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kumimoji="1" lang="ja-JP" altLang="en-US"/>
          </a:p>
        </p:txBody>
      </p:sp>
      <p:sp>
        <p:nvSpPr>
          <p:cNvPr id="13" name="左大かっこ 12">
            <a:extLst>
              <a:ext uri="{FF2B5EF4-FFF2-40B4-BE49-F238E27FC236}">
                <a16:creationId xmlns:a16="http://schemas.microsoft.com/office/drawing/2014/main" id="{3080501A-9FBB-ADD3-7522-D6A40D9BD563}"/>
              </a:ext>
            </a:extLst>
          </p:cNvPr>
          <p:cNvSpPr/>
          <p:nvPr/>
        </p:nvSpPr>
        <p:spPr>
          <a:xfrm rot="16200000">
            <a:off x="4434681" y="5555706"/>
            <a:ext cx="352425" cy="1503362"/>
          </a:xfrm>
          <a:prstGeom prst="leftBracket">
            <a:avLst/>
          </a:prstGeom>
          <a:ln w="38100"/>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kumimoji="1" lang="ja-JP" altLang="en-US"/>
          </a:p>
        </p:txBody>
      </p:sp>
      <p:sp>
        <p:nvSpPr>
          <p:cNvPr id="14" name="左大かっこ 13">
            <a:extLst>
              <a:ext uri="{FF2B5EF4-FFF2-40B4-BE49-F238E27FC236}">
                <a16:creationId xmlns:a16="http://schemas.microsoft.com/office/drawing/2014/main" id="{7A17AC89-E08B-90B3-0218-106724C08428}"/>
              </a:ext>
            </a:extLst>
          </p:cNvPr>
          <p:cNvSpPr/>
          <p:nvPr/>
        </p:nvSpPr>
        <p:spPr>
          <a:xfrm rot="16200000">
            <a:off x="6025356" y="5555706"/>
            <a:ext cx="352425" cy="1503362"/>
          </a:xfrm>
          <a:prstGeom prst="leftBracket">
            <a:avLst/>
          </a:prstGeom>
          <a:ln w="38100"/>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kumimoji="1" lang="ja-JP" altLang="en-US"/>
          </a:p>
        </p:txBody>
      </p:sp>
      <p:sp>
        <p:nvSpPr>
          <p:cNvPr id="15" name="左大かっこ 14">
            <a:extLst>
              <a:ext uri="{FF2B5EF4-FFF2-40B4-BE49-F238E27FC236}">
                <a16:creationId xmlns:a16="http://schemas.microsoft.com/office/drawing/2014/main" id="{C8D184F1-209E-8D6D-F860-A8013D868B48}"/>
              </a:ext>
            </a:extLst>
          </p:cNvPr>
          <p:cNvSpPr/>
          <p:nvPr/>
        </p:nvSpPr>
        <p:spPr>
          <a:xfrm rot="16200000">
            <a:off x="7616031" y="5555706"/>
            <a:ext cx="352425" cy="1503362"/>
          </a:xfrm>
          <a:prstGeom prst="leftBracket">
            <a:avLst/>
          </a:prstGeom>
          <a:ln w="38100"/>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kumimoji="1" lang="ja-JP" altLang="en-US"/>
          </a:p>
        </p:txBody>
      </p:sp>
      <p:sp>
        <p:nvSpPr>
          <p:cNvPr id="16" name="テキスト ボックス 21">
            <a:extLst>
              <a:ext uri="{FF2B5EF4-FFF2-40B4-BE49-F238E27FC236}">
                <a16:creationId xmlns:a16="http://schemas.microsoft.com/office/drawing/2014/main" id="{AB665BBC-46D4-3EC8-9FAA-C2E6CCE9922E}"/>
              </a:ext>
            </a:extLst>
          </p:cNvPr>
          <p:cNvSpPr txBox="1">
            <a:spLocks noChangeArrowheads="1"/>
          </p:cNvSpPr>
          <p:nvPr/>
        </p:nvSpPr>
        <p:spPr bwMode="auto">
          <a:xfrm>
            <a:off x="2586038" y="6042274"/>
            <a:ext cx="11858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r>
              <a:rPr kumimoji="1" lang="en-US" altLang="ja-JP" sz="2000">
                <a:latin typeface="HG丸ｺﾞｼｯｸM-PRO" pitchFamily="50" charset="-128"/>
                <a:ea typeface="HG丸ｺﾞｼｯｸM-PRO" pitchFamily="50" charset="-128"/>
              </a:rPr>
              <a:t>2</a:t>
            </a:r>
            <a:r>
              <a:rPr kumimoji="1" lang="ja-JP" altLang="en-US" sz="2000">
                <a:latin typeface="HG丸ｺﾞｼｯｸM-PRO" pitchFamily="50" charset="-128"/>
                <a:ea typeface="HG丸ｺﾞｼｯｸM-PRO" pitchFamily="50" charset="-128"/>
              </a:rPr>
              <a:t>年目</a:t>
            </a:r>
            <a:endParaRPr kumimoji="1" lang="en-US" altLang="ja-JP" sz="2000">
              <a:latin typeface="HG丸ｺﾞｼｯｸM-PRO" pitchFamily="50" charset="-128"/>
              <a:ea typeface="HG丸ｺﾞｼｯｸM-PRO" pitchFamily="50" charset="-128"/>
            </a:endParaRPr>
          </a:p>
        </p:txBody>
      </p:sp>
      <p:sp>
        <p:nvSpPr>
          <p:cNvPr id="17" name="テキスト ボックス 22">
            <a:extLst>
              <a:ext uri="{FF2B5EF4-FFF2-40B4-BE49-F238E27FC236}">
                <a16:creationId xmlns:a16="http://schemas.microsoft.com/office/drawing/2014/main" id="{E347BE3F-233F-2BD6-2616-B67190DB5F41}"/>
              </a:ext>
            </a:extLst>
          </p:cNvPr>
          <p:cNvSpPr txBox="1">
            <a:spLocks noChangeArrowheads="1"/>
          </p:cNvSpPr>
          <p:nvPr/>
        </p:nvSpPr>
        <p:spPr bwMode="auto">
          <a:xfrm>
            <a:off x="4221163" y="6040687"/>
            <a:ext cx="11842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r>
              <a:rPr kumimoji="1" lang="en-US" altLang="ja-JP" sz="2000">
                <a:latin typeface="HG丸ｺﾞｼｯｸM-PRO" pitchFamily="50" charset="-128"/>
                <a:ea typeface="HG丸ｺﾞｼｯｸM-PRO" pitchFamily="50" charset="-128"/>
              </a:rPr>
              <a:t>3</a:t>
            </a:r>
            <a:r>
              <a:rPr kumimoji="1" lang="ja-JP" altLang="en-US" sz="2000">
                <a:latin typeface="HG丸ｺﾞｼｯｸM-PRO" pitchFamily="50" charset="-128"/>
                <a:ea typeface="HG丸ｺﾞｼｯｸM-PRO" pitchFamily="50" charset="-128"/>
              </a:rPr>
              <a:t>年目</a:t>
            </a:r>
            <a:endParaRPr kumimoji="1" lang="en-US" altLang="ja-JP" sz="2000">
              <a:latin typeface="HG丸ｺﾞｼｯｸM-PRO" pitchFamily="50" charset="-128"/>
              <a:ea typeface="HG丸ｺﾞｼｯｸM-PRO" pitchFamily="50" charset="-128"/>
            </a:endParaRPr>
          </a:p>
        </p:txBody>
      </p:sp>
      <p:sp>
        <p:nvSpPr>
          <p:cNvPr id="18" name="テキスト ボックス 23">
            <a:extLst>
              <a:ext uri="{FF2B5EF4-FFF2-40B4-BE49-F238E27FC236}">
                <a16:creationId xmlns:a16="http://schemas.microsoft.com/office/drawing/2014/main" id="{C58A8923-3122-28DA-63B2-69EBF387CA9D}"/>
              </a:ext>
            </a:extLst>
          </p:cNvPr>
          <p:cNvSpPr txBox="1">
            <a:spLocks noChangeArrowheads="1"/>
          </p:cNvSpPr>
          <p:nvPr/>
        </p:nvSpPr>
        <p:spPr bwMode="auto">
          <a:xfrm>
            <a:off x="5811838" y="6040687"/>
            <a:ext cx="11842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r>
              <a:rPr kumimoji="1" lang="en-US" altLang="ja-JP" sz="2000">
                <a:latin typeface="HG丸ｺﾞｼｯｸM-PRO" pitchFamily="50" charset="-128"/>
                <a:ea typeface="HG丸ｺﾞｼｯｸM-PRO" pitchFamily="50" charset="-128"/>
              </a:rPr>
              <a:t>4</a:t>
            </a:r>
            <a:r>
              <a:rPr kumimoji="1" lang="ja-JP" altLang="en-US" sz="2000">
                <a:latin typeface="HG丸ｺﾞｼｯｸM-PRO" pitchFamily="50" charset="-128"/>
                <a:ea typeface="HG丸ｺﾞｼｯｸM-PRO" pitchFamily="50" charset="-128"/>
              </a:rPr>
              <a:t>年目</a:t>
            </a:r>
            <a:endParaRPr kumimoji="1" lang="en-US" altLang="ja-JP" sz="2000">
              <a:latin typeface="HG丸ｺﾞｼｯｸM-PRO" pitchFamily="50" charset="-128"/>
              <a:ea typeface="HG丸ｺﾞｼｯｸM-PRO" pitchFamily="50" charset="-128"/>
            </a:endParaRPr>
          </a:p>
        </p:txBody>
      </p:sp>
      <p:sp>
        <p:nvSpPr>
          <p:cNvPr id="19" name="テキスト ボックス 24">
            <a:extLst>
              <a:ext uri="{FF2B5EF4-FFF2-40B4-BE49-F238E27FC236}">
                <a16:creationId xmlns:a16="http://schemas.microsoft.com/office/drawing/2014/main" id="{AF1A8B6F-7E70-AFDE-6988-C850747CFF1C}"/>
              </a:ext>
            </a:extLst>
          </p:cNvPr>
          <p:cNvSpPr txBox="1">
            <a:spLocks noChangeArrowheads="1"/>
          </p:cNvSpPr>
          <p:nvPr/>
        </p:nvSpPr>
        <p:spPr bwMode="auto">
          <a:xfrm>
            <a:off x="7332663" y="6040687"/>
            <a:ext cx="11858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r>
              <a:rPr kumimoji="1" lang="en-US" altLang="ja-JP" sz="2000">
                <a:latin typeface="HG丸ｺﾞｼｯｸM-PRO" pitchFamily="50" charset="-128"/>
                <a:ea typeface="HG丸ｺﾞｼｯｸM-PRO" pitchFamily="50" charset="-128"/>
              </a:rPr>
              <a:t>5</a:t>
            </a:r>
            <a:r>
              <a:rPr kumimoji="1" lang="ja-JP" altLang="en-US" sz="2000">
                <a:latin typeface="HG丸ｺﾞｼｯｸM-PRO" pitchFamily="50" charset="-128"/>
                <a:ea typeface="HG丸ｺﾞｼｯｸM-PRO" pitchFamily="50" charset="-128"/>
              </a:rPr>
              <a:t>年目</a:t>
            </a:r>
            <a:endParaRPr kumimoji="1" lang="en-US" altLang="ja-JP" sz="2000">
              <a:latin typeface="HG丸ｺﾞｼｯｸM-PRO" pitchFamily="50" charset="-128"/>
              <a:ea typeface="HG丸ｺﾞｼｯｸM-PRO" pitchFamily="50" charset="-128"/>
            </a:endParaRPr>
          </a:p>
        </p:txBody>
      </p:sp>
      <p:sp>
        <p:nvSpPr>
          <p:cNvPr id="20" name="四角形: 角を丸くする 19">
            <a:extLst>
              <a:ext uri="{FF2B5EF4-FFF2-40B4-BE49-F238E27FC236}">
                <a16:creationId xmlns:a16="http://schemas.microsoft.com/office/drawing/2014/main" id="{52B2261B-BA23-5381-AD29-899793E53D05}"/>
              </a:ext>
            </a:extLst>
          </p:cNvPr>
          <p:cNvSpPr/>
          <p:nvPr/>
        </p:nvSpPr>
        <p:spPr>
          <a:xfrm>
            <a:off x="550863" y="4253162"/>
            <a:ext cx="8153400" cy="660400"/>
          </a:xfrm>
          <a:prstGeom prst="roundRect">
            <a:avLst/>
          </a:prstGeom>
          <a:solidFill>
            <a:srgbClr val="FFCCFF"/>
          </a:solid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kumimoji="1" lang="ja-JP" altLang="en-US">
              <a:solidFill>
                <a:srgbClr val="FFCCFF"/>
              </a:solidFill>
            </a:endParaRPr>
          </a:p>
        </p:txBody>
      </p:sp>
      <p:sp>
        <p:nvSpPr>
          <p:cNvPr id="21" name="テキスト ボックス 30">
            <a:extLst>
              <a:ext uri="{FF2B5EF4-FFF2-40B4-BE49-F238E27FC236}">
                <a16:creationId xmlns:a16="http://schemas.microsoft.com/office/drawing/2014/main" id="{7EE153B9-1DB9-D65B-5ED8-23C48E71B483}"/>
              </a:ext>
            </a:extLst>
          </p:cNvPr>
          <p:cNvSpPr txBox="1">
            <a:spLocks noChangeArrowheads="1"/>
          </p:cNvSpPr>
          <p:nvPr/>
        </p:nvSpPr>
        <p:spPr bwMode="auto">
          <a:xfrm>
            <a:off x="3736975" y="4346824"/>
            <a:ext cx="16748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r>
              <a:rPr kumimoji="1" lang="ja-JP" altLang="en-US" sz="1400">
                <a:solidFill>
                  <a:srgbClr val="6600CC"/>
                </a:solidFill>
                <a:latin typeface="HG丸ｺﾞｼｯｸM-PRO" pitchFamily="50" charset="-128"/>
                <a:ea typeface="HG丸ｺﾞｼｯｸM-PRO" pitchFamily="50" charset="-128"/>
              </a:rPr>
              <a:t>●品質向上研究会</a:t>
            </a:r>
            <a:endParaRPr kumimoji="1" lang="en-US" altLang="ja-JP" sz="1400">
              <a:solidFill>
                <a:srgbClr val="6600CC"/>
              </a:solidFill>
              <a:latin typeface="HG丸ｺﾞｼｯｸM-PRO" pitchFamily="50" charset="-128"/>
              <a:ea typeface="HG丸ｺﾞｼｯｸM-PRO" pitchFamily="50" charset="-128"/>
            </a:endParaRPr>
          </a:p>
        </p:txBody>
      </p:sp>
      <p:sp>
        <p:nvSpPr>
          <p:cNvPr id="22" name="テキスト ボックス 31">
            <a:extLst>
              <a:ext uri="{FF2B5EF4-FFF2-40B4-BE49-F238E27FC236}">
                <a16:creationId xmlns:a16="http://schemas.microsoft.com/office/drawing/2014/main" id="{2657D547-4964-AC3F-8CBA-5CCBC9447F60}"/>
              </a:ext>
            </a:extLst>
          </p:cNvPr>
          <p:cNvSpPr txBox="1">
            <a:spLocks noChangeArrowheads="1"/>
          </p:cNvSpPr>
          <p:nvPr/>
        </p:nvSpPr>
        <p:spPr bwMode="auto">
          <a:xfrm>
            <a:off x="677863" y="4319837"/>
            <a:ext cx="154940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r>
              <a:rPr kumimoji="1" lang="ja-JP" altLang="en-US" sz="1400">
                <a:solidFill>
                  <a:srgbClr val="6600CC"/>
                </a:solidFill>
                <a:latin typeface="HG丸ｺﾞｼｯｸM-PRO" pitchFamily="50" charset="-128"/>
                <a:ea typeface="HG丸ｺﾞｼｯｸM-PRO" pitchFamily="50" charset="-128"/>
              </a:rPr>
              <a:t>●スキルアップ</a:t>
            </a:r>
            <a:endParaRPr kumimoji="1" lang="en-US" altLang="ja-JP" sz="1400">
              <a:solidFill>
                <a:srgbClr val="6600CC"/>
              </a:solidFill>
              <a:latin typeface="HG丸ｺﾞｼｯｸM-PRO" pitchFamily="50" charset="-128"/>
              <a:ea typeface="HG丸ｺﾞｼｯｸM-PRO" pitchFamily="50" charset="-128"/>
            </a:endParaRPr>
          </a:p>
          <a:p>
            <a:pPr eaLnBrk="1" hangingPunct="1"/>
            <a:r>
              <a:rPr kumimoji="1" lang="ja-JP" altLang="en-US" sz="1400">
                <a:solidFill>
                  <a:srgbClr val="6600CC"/>
                </a:solidFill>
                <a:latin typeface="HG丸ｺﾞｼｯｸM-PRO" pitchFamily="50" charset="-128"/>
                <a:ea typeface="HG丸ｺﾞｼｯｸM-PRO" pitchFamily="50" charset="-128"/>
              </a:rPr>
              <a:t>　３時間</a:t>
            </a:r>
            <a:endParaRPr kumimoji="1" lang="en-US" altLang="ja-JP" sz="1400">
              <a:solidFill>
                <a:srgbClr val="6600CC"/>
              </a:solidFill>
              <a:latin typeface="HG丸ｺﾞｼｯｸM-PRO" pitchFamily="50" charset="-128"/>
              <a:ea typeface="HG丸ｺﾞｼｯｸM-PRO" pitchFamily="50" charset="-128"/>
            </a:endParaRPr>
          </a:p>
        </p:txBody>
      </p:sp>
      <p:sp>
        <p:nvSpPr>
          <p:cNvPr id="23" name="テキスト ボックス 32">
            <a:extLst>
              <a:ext uri="{FF2B5EF4-FFF2-40B4-BE49-F238E27FC236}">
                <a16:creationId xmlns:a16="http://schemas.microsoft.com/office/drawing/2014/main" id="{47C991D1-CD63-20E4-FEB6-27B4F3E87226}"/>
              </a:ext>
            </a:extLst>
          </p:cNvPr>
          <p:cNvSpPr txBox="1">
            <a:spLocks noChangeArrowheads="1"/>
          </p:cNvSpPr>
          <p:nvPr/>
        </p:nvSpPr>
        <p:spPr bwMode="auto">
          <a:xfrm>
            <a:off x="2260600" y="4319837"/>
            <a:ext cx="1550988"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r>
              <a:rPr kumimoji="1" lang="ja-JP" altLang="en-US" sz="1400">
                <a:solidFill>
                  <a:srgbClr val="6600CC"/>
                </a:solidFill>
                <a:latin typeface="HG丸ｺﾞｼｯｸM-PRO" pitchFamily="50" charset="-128"/>
                <a:ea typeface="HG丸ｺﾞｼｯｸM-PRO" pitchFamily="50" charset="-128"/>
              </a:rPr>
              <a:t>●スキルアップ</a:t>
            </a:r>
            <a:endParaRPr kumimoji="1" lang="en-US" altLang="ja-JP" sz="1400">
              <a:solidFill>
                <a:srgbClr val="6600CC"/>
              </a:solidFill>
              <a:latin typeface="HG丸ｺﾞｼｯｸM-PRO" pitchFamily="50" charset="-128"/>
              <a:ea typeface="HG丸ｺﾞｼｯｸM-PRO" pitchFamily="50" charset="-128"/>
            </a:endParaRPr>
          </a:p>
          <a:p>
            <a:pPr eaLnBrk="1" hangingPunct="1"/>
            <a:r>
              <a:rPr kumimoji="1" lang="ja-JP" altLang="en-US" sz="1400">
                <a:solidFill>
                  <a:srgbClr val="6600CC"/>
                </a:solidFill>
                <a:latin typeface="HG丸ｺﾞｼｯｸM-PRO" pitchFamily="50" charset="-128"/>
                <a:ea typeface="HG丸ｺﾞｼｯｸM-PRO" pitchFamily="50" charset="-128"/>
              </a:rPr>
              <a:t>　３時間</a:t>
            </a:r>
            <a:endParaRPr kumimoji="1" lang="en-US" altLang="ja-JP" sz="1400">
              <a:solidFill>
                <a:srgbClr val="6600CC"/>
              </a:solidFill>
              <a:latin typeface="HG丸ｺﾞｼｯｸM-PRO" pitchFamily="50" charset="-128"/>
              <a:ea typeface="HG丸ｺﾞｼｯｸM-PRO" pitchFamily="50" charset="-128"/>
            </a:endParaRPr>
          </a:p>
        </p:txBody>
      </p:sp>
      <p:sp>
        <p:nvSpPr>
          <p:cNvPr id="24" name="テキスト ボックス 33">
            <a:extLst>
              <a:ext uri="{FF2B5EF4-FFF2-40B4-BE49-F238E27FC236}">
                <a16:creationId xmlns:a16="http://schemas.microsoft.com/office/drawing/2014/main" id="{A1806317-54A9-DDB5-59D5-C087B1C4CF33}"/>
              </a:ext>
            </a:extLst>
          </p:cNvPr>
          <p:cNvSpPr txBox="1">
            <a:spLocks noChangeArrowheads="1"/>
          </p:cNvSpPr>
          <p:nvPr/>
        </p:nvSpPr>
        <p:spPr bwMode="auto">
          <a:xfrm>
            <a:off x="5411788" y="4342062"/>
            <a:ext cx="155098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r>
              <a:rPr kumimoji="1" lang="ja-JP" altLang="en-US" sz="1400">
                <a:solidFill>
                  <a:srgbClr val="6600CC"/>
                </a:solidFill>
                <a:latin typeface="HG丸ｺﾞｼｯｸM-PRO" pitchFamily="50" charset="-128"/>
                <a:ea typeface="HG丸ｺﾞｼｯｸM-PRO" pitchFamily="50" charset="-128"/>
              </a:rPr>
              <a:t>●スキルアップ</a:t>
            </a:r>
            <a:endParaRPr kumimoji="1" lang="en-US" altLang="ja-JP" sz="1400">
              <a:solidFill>
                <a:srgbClr val="6600CC"/>
              </a:solidFill>
              <a:latin typeface="HG丸ｺﾞｼｯｸM-PRO" pitchFamily="50" charset="-128"/>
              <a:ea typeface="HG丸ｺﾞｼｯｸM-PRO" pitchFamily="50" charset="-128"/>
            </a:endParaRPr>
          </a:p>
          <a:p>
            <a:pPr eaLnBrk="1" hangingPunct="1"/>
            <a:r>
              <a:rPr kumimoji="1" lang="ja-JP" altLang="en-US" sz="1400">
                <a:solidFill>
                  <a:srgbClr val="6600CC"/>
                </a:solidFill>
                <a:latin typeface="HG丸ｺﾞｼｯｸM-PRO" pitchFamily="50" charset="-128"/>
                <a:ea typeface="HG丸ｺﾞｼｯｸM-PRO" pitchFamily="50" charset="-128"/>
              </a:rPr>
              <a:t>　３時間</a:t>
            </a:r>
            <a:endParaRPr kumimoji="1" lang="en-US" altLang="ja-JP" sz="1400">
              <a:solidFill>
                <a:srgbClr val="6600CC"/>
              </a:solidFill>
              <a:latin typeface="HG丸ｺﾞｼｯｸM-PRO" pitchFamily="50" charset="-128"/>
              <a:ea typeface="HG丸ｺﾞｼｯｸM-PRO" pitchFamily="50" charset="-128"/>
            </a:endParaRPr>
          </a:p>
        </p:txBody>
      </p:sp>
      <p:sp>
        <p:nvSpPr>
          <p:cNvPr id="25" name="テキスト ボックス 34">
            <a:extLst>
              <a:ext uri="{FF2B5EF4-FFF2-40B4-BE49-F238E27FC236}">
                <a16:creationId xmlns:a16="http://schemas.microsoft.com/office/drawing/2014/main" id="{F5666BB1-DC59-271A-2A08-66C3899A46F2}"/>
              </a:ext>
            </a:extLst>
          </p:cNvPr>
          <p:cNvSpPr txBox="1">
            <a:spLocks noChangeArrowheads="1"/>
          </p:cNvSpPr>
          <p:nvPr/>
        </p:nvSpPr>
        <p:spPr bwMode="auto">
          <a:xfrm>
            <a:off x="6953250" y="4329362"/>
            <a:ext cx="155098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r>
              <a:rPr kumimoji="1" lang="ja-JP" altLang="en-US" sz="1400">
                <a:solidFill>
                  <a:srgbClr val="6600CC"/>
                </a:solidFill>
                <a:latin typeface="HG丸ｺﾞｼｯｸM-PRO" pitchFamily="50" charset="-128"/>
                <a:ea typeface="HG丸ｺﾞｼｯｸM-PRO" pitchFamily="50" charset="-128"/>
              </a:rPr>
              <a:t>●スキルアップ</a:t>
            </a:r>
            <a:endParaRPr kumimoji="1" lang="en-US" altLang="ja-JP" sz="1400">
              <a:solidFill>
                <a:srgbClr val="6600CC"/>
              </a:solidFill>
              <a:latin typeface="HG丸ｺﾞｼｯｸM-PRO" pitchFamily="50" charset="-128"/>
              <a:ea typeface="HG丸ｺﾞｼｯｸM-PRO" pitchFamily="50" charset="-128"/>
            </a:endParaRPr>
          </a:p>
          <a:p>
            <a:pPr eaLnBrk="1" hangingPunct="1"/>
            <a:r>
              <a:rPr kumimoji="1" lang="ja-JP" altLang="en-US" sz="1400">
                <a:solidFill>
                  <a:srgbClr val="6600CC"/>
                </a:solidFill>
                <a:latin typeface="HG丸ｺﾞｼｯｸM-PRO" pitchFamily="50" charset="-128"/>
                <a:ea typeface="HG丸ｺﾞｼｯｸM-PRO" pitchFamily="50" charset="-128"/>
              </a:rPr>
              <a:t>　３時間</a:t>
            </a:r>
            <a:endParaRPr kumimoji="1" lang="en-US" altLang="ja-JP" sz="1400">
              <a:solidFill>
                <a:srgbClr val="6600CC"/>
              </a:solidFill>
              <a:latin typeface="HG丸ｺﾞｼｯｸM-PRO" pitchFamily="50" charset="-128"/>
              <a:ea typeface="HG丸ｺﾞｼｯｸM-PRO" pitchFamily="50" charset="-128"/>
            </a:endParaRPr>
          </a:p>
        </p:txBody>
      </p:sp>
      <p:sp>
        <p:nvSpPr>
          <p:cNvPr id="26" name="四角形: 角を丸くする 25">
            <a:extLst>
              <a:ext uri="{FF2B5EF4-FFF2-40B4-BE49-F238E27FC236}">
                <a16:creationId xmlns:a16="http://schemas.microsoft.com/office/drawing/2014/main" id="{940A126F-6C0E-1B0E-A338-55D373C446E3}"/>
              </a:ext>
            </a:extLst>
          </p:cNvPr>
          <p:cNvSpPr/>
          <p:nvPr/>
        </p:nvSpPr>
        <p:spPr>
          <a:xfrm>
            <a:off x="533400" y="5261224"/>
            <a:ext cx="8154988" cy="658813"/>
          </a:xfrm>
          <a:prstGeom prst="roundRect">
            <a:avLst/>
          </a:prstGeom>
          <a:solidFill>
            <a:srgbClr val="FFCC99"/>
          </a:solidFill>
          <a:ln w="285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kumimoji="1" lang="ja-JP" altLang="en-US">
              <a:solidFill>
                <a:srgbClr val="FFCCFF"/>
              </a:solidFill>
            </a:endParaRPr>
          </a:p>
        </p:txBody>
      </p:sp>
      <p:sp>
        <p:nvSpPr>
          <p:cNvPr id="27" name="テキスト ボックス 26">
            <a:extLst>
              <a:ext uri="{FF2B5EF4-FFF2-40B4-BE49-F238E27FC236}">
                <a16:creationId xmlns:a16="http://schemas.microsoft.com/office/drawing/2014/main" id="{B8E8FD63-8BDC-5C72-D3C5-638370F456CC}"/>
              </a:ext>
            </a:extLst>
          </p:cNvPr>
          <p:cNvSpPr txBox="1"/>
          <p:nvPr/>
        </p:nvSpPr>
        <p:spPr>
          <a:xfrm>
            <a:off x="677863" y="5373937"/>
            <a:ext cx="1674812" cy="307975"/>
          </a:xfrm>
          <a:prstGeom prst="rect">
            <a:avLst/>
          </a:prstGeom>
          <a:noFill/>
        </p:spPr>
        <p:txBody>
          <a:bodyPr>
            <a:spAutoFit/>
          </a:bodyPr>
          <a:lstStyle/>
          <a:p>
            <a:pPr eaLnBrk="1" fontAlgn="auto" hangingPunct="1">
              <a:spcBef>
                <a:spcPts val="0"/>
              </a:spcBef>
              <a:spcAft>
                <a:spcPts val="0"/>
              </a:spcAft>
              <a:defRPr/>
            </a:pPr>
            <a:r>
              <a:rPr kumimoji="1" lang="ja-JP" altLang="en-US" sz="1400" dirty="0">
                <a:solidFill>
                  <a:schemeClr val="accent2">
                    <a:lumMod val="50000"/>
                  </a:schemeClr>
                </a:solidFill>
                <a:latin typeface="HG丸ｺﾞｼｯｸM-PRO" panose="020F0400000000000000" pitchFamily="50" charset="-128"/>
                <a:ea typeface="HG丸ｺﾞｼｯｸM-PRO" panose="020F0400000000000000" pitchFamily="50" charset="-128"/>
              </a:rPr>
              <a:t>●品質向上研究会</a:t>
            </a:r>
            <a:endParaRPr kumimoji="1" lang="en-US" altLang="ja-JP" sz="1400" dirty="0">
              <a:solidFill>
                <a:schemeClr val="accent2">
                  <a:lumMod val="50000"/>
                </a:schemeClr>
              </a:solidFill>
              <a:latin typeface="HG丸ｺﾞｼｯｸM-PRO" panose="020F0400000000000000" pitchFamily="50" charset="-128"/>
              <a:ea typeface="HG丸ｺﾞｼｯｸM-PRO" panose="020F0400000000000000" pitchFamily="50" charset="-128"/>
            </a:endParaRPr>
          </a:p>
        </p:txBody>
      </p:sp>
      <p:sp>
        <p:nvSpPr>
          <p:cNvPr id="28" name="テキスト ボックス 27">
            <a:extLst>
              <a:ext uri="{FF2B5EF4-FFF2-40B4-BE49-F238E27FC236}">
                <a16:creationId xmlns:a16="http://schemas.microsoft.com/office/drawing/2014/main" id="{AF83EF44-A400-52FD-1C56-A811281AC7B3}"/>
              </a:ext>
            </a:extLst>
          </p:cNvPr>
          <p:cNvSpPr txBox="1"/>
          <p:nvPr/>
        </p:nvSpPr>
        <p:spPr>
          <a:xfrm>
            <a:off x="5278438" y="5362824"/>
            <a:ext cx="1674812" cy="306388"/>
          </a:xfrm>
          <a:prstGeom prst="rect">
            <a:avLst/>
          </a:prstGeom>
          <a:noFill/>
        </p:spPr>
        <p:txBody>
          <a:bodyPr>
            <a:spAutoFit/>
          </a:bodyPr>
          <a:lstStyle/>
          <a:p>
            <a:pPr eaLnBrk="1" fontAlgn="auto" hangingPunct="1">
              <a:spcBef>
                <a:spcPts val="0"/>
              </a:spcBef>
              <a:spcAft>
                <a:spcPts val="0"/>
              </a:spcAft>
              <a:defRPr/>
            </a:pPr>
            <a:r>
              <a:rPr kumimoji="1" lang="ja-JP" altLang="en-US" sz="1400" dirty="0">
                <a:solidFill>
                  <a:schemeClr val="accent2">
                    <a:lumMod val="50000"/>
                  </a:schemeClr>
                </a:solidFill>
                <a:latin typeface="HG丸ｺﾞｼｯｸM-PRO" panose="020F0400000000000000" pitchFamily="50" charset="-128"/>
                <a:ea typeface="HG丸ｺﾞｼｯｸM-PRO" panose="020F0400000000000000" pitchFamily="50" charset="-128"/>
              </a:rPr>
              <a:t>●品質向上研究会</a:t>
            </a:r>
            <a:endParaRPr kumimoji="1" lang="en-US" altLang="ja-JP" sz="1400" dirty="0">
              <a:solidFill>
                <a:schemeClr val="accent2">
                  <a:lumMod val="50000"/>
                </a:schemeClr>
              </a:solidFill>
              <a:latin typeface="HG丸ｺﾞｼｯｸM-PRO" panose="020F0400000000000000" pitchFamily="50" charset="-128"/>
              <a:ea typeface="HG丸ｺﾞｼｯｸM-PRO" panose="020F0400000000000000" pitchFamily="50" charset="-128"/>
            </a:endParaRPr>
          </a:p>
        </p:txBody>
      </p:sp>
      <p:sp>
        <p:nvSpPr>
          <p:cNvPr id="29" name="テキスト ボックス 28">
            <a:extLst>
              <a:ext uri="{FF2B5EF4-FFF2-40B4-BE49-F238E27FC236}">
                <a16:creationId xmlns:a16="http://schemas.microsoft.com/office/drawing/2014/main" id="{CDFCE554-A87C-4591-5323-49743534DE6D}"/>
              </a:ext>
            </a:extLst>
          </p:cNvPr>
          <p:cNvSpPr txBox="1"/>
          <p:nvPr/>
        </p:nvSpPr>
        <p:spPr>
          <a:xfrm>
            <a:off x="2408238" y="5375524"/>
            <a:ext cx="1549400" cy="522288"/>
          </a:xfrm>
          <a:prstGeom prst="rect">
            <a:avLst/>
          </a:prstGeom>
          <a:noFill/>
        </p:spPr>
        <p:txBody>
          <a:bodyPr>
            <a:spAutoFit/>
          </a:bodyPr>
          <a:lstStyle/>
          <a:p>
            <a:pPr eaLnBrk="1" fontAlgn="auto" hangingPunct="1">
              <a:spcBef>
                <a:spcPts val="0"/>
              </a:spcBef>
              <a:spcAft>
                <a:spcPts val="0"/>
              </a:spcAft>
              <a:defRPr/>
            </a:pPr>
            <a:r>
              <a:rPr kumimoji="1" lang="ja-JP" altLang="en-US" sz="1400" dirty="0">
                <a:solidFill>
                  <a:schemeClr val="accent2">
                    <a:lumMod val="50000"/>
                  </a:schemeClr>
                </a:solidFill>
                <a:latin typeface="HG丸ｺﾞｼｯｸM-PRO" panose="020F0400000000000000" pitchFamily="50" charset="-128"/>
                <a:ea typeface="HG丸ｺﾞｼｯｸM-PRO" panose="020F0400000000000000" pitchFamily="50" charset="-128"/>
              </a:rPr>
              <a:t>●スキルアップ</a:t>
            </a:r>
            <a:endParaRPr kumimoji="1" lang="en-US" altLang="ja-JP" sz="1400" dirty="0">
              <a:solidFill>
                <a:schemeClr val="accent2">
                  <a:lumMod val="50000"/>
                </a:schemeClr>
              </a:solidFill>
              <a:latin typeface="HG丸ｺﾞｼｯｸM-PRO" panose="020F0400000000000000" pitchFamily="50" charset="-128"/>
              <a:ea typeface="HG丸ｺﾞｼｯｸM-PRO" panose="020F0400000000000000" pitchFamily="50" charset="-128"/>
            </a:endParaRPr>
          </a:p>
          <a:p>
            <a:pPr eaLnBrk="1" fontAlgn="auto" hangingPunct="1">
              <a:spcBef>
                <a:spcPts val="0"/>
              </a:spcBef>
              <a:spcAft>
                <a:spcPts val="0"/>
              </a:spcAft>
              <a:defRPr/>
            </a:pPr>
            <a:r>
              <a:rPr kumimoji="1" lang="ja-JP" altLang="en-US" sz="1400" dirty="0">
                <a:solidFill>
                  <a:schemeClr val="accent2">
                    <a:lumMod val="50000"/>
                  </a:schemeClr>
                </a:solidFill>
                <a:latin typeface="HG丸ｺﾞｼｯｸM-PRO" panose="020F0400000000000000" pitchFamily="50" charset="-128"/>
                <a:ea typeface="HG丸ｺﾞｼｯｸM-PRO" panose="020F0400000000000000" pitchFamily="50" charset="-128"/>
              </a:rPr>
              <a:t>　</a:t>
            </a:r>
            <a:r>
              <a:rPr kumimoji="1" lang="en-US" altLang="ja-JP" sz="1400" dirty="0">
                <a:solidFill>
                  <a:schemeClr val="accent2">
                    <a:lumMod val="50000"/>
                  </a:schemeClr>
                </a:solidFill>
                <a:latin typeface="HG丸ｺﾞｼｯｸM-PRO" panose="020F0400000000000000" pitchFamily="50" charset="-128"/>
                <a:ea typeface="HG丸ｺﾞｼｯｸM-PRO" panose="020F0400000000000000" pitchFamily="50" charset="-128"/>
              </a:rPr>
              <a:t>2</a:t>
            </a:r>
            <a:r>
              <a:rPr kumimoji="1" lang="ja-JP" altLang="en-US" sz="1400" dirty="0">
                <a:solidFill>
                  <a:schemeClr val="accent2">
                    <a:lumMod val="50000"/>
                  </a:schemeClr>
                </a:solidFill>
                <a:latin typeface="HG丸ｺﾞｼｯｸM-PRO" panose="020F0400000000000000" pitchFamily="50" charset="-128"/>
                <a:ea typeface="HG丸ｺﾞｼｯｸM-PRO" panose="020F0400000000000000" pitchFamily="50" charset="-128"/>
              </a:rPr>
              <a:t>時間</a:t>
            </a:r>
            <a:endParaRPr kumimoji="1" lang="en-US" altLang="ja-JP" sz="1400" dirty="0">
              <a:solidFill>
                <a:schemeClr val="accent2">
                  <a:lumMod val="50000"/>
                </a:schemeClr>
              </a:solidFill>
              <a:latin typeface="HG丸ｺﾞｼｯｸM-PRO" panose="020F0400000000000000" pitchFamily="50" charset="-128"/>
              <a:ea typeface="HG丸ｺﾞｼｯｸM-PRO" panose="020F0400000000000000" pitchFamily="50" charset="-128"/>
            </a:endParaRPr>
          </a:p>
        </p:txBody>
      </p:sp>
      <p:sp>
        <p:nvSpPr>
          <p:cNvPr id="30" name="テキスト ボックス 29">
            <a:extLst>
              <a:ext uri="{FF2B5EF4-FFF2-40B4-BE49-F238E27FC236}">
                <a16:creationId xmlns:a16="http://schemas.microsoft.com/office/drawing/2014/main" id="{BEC51400-60AF-3223-9C0D-F1C0BEDA8073}"/>
              </a:ext>
            </a:extLst>
          </p:cNvPr>
          <p:cNvSpPr txBox="1"/>
          <p:nvPr/>
        </p:nvSpPr>
        <p:spPr>
          <a:xfrm>
            <a:off x="3865563" y="5364412"/>
            <a:ext cx="1549400" cy="523875"/>
          </a:xfrm>
          <a:prstGeom prst="rect">
            <a:avLst/>
          </a:prstGeom>
          <a:noFill/>
        </p:spPr>
        <p:txBody>
          <a:bodyPr>
            <a:spAutoFit/>
          </a:bodyPr>
          <a:lstStyle/>
          <a:p>
            <a:pPr eaLnBrk="1" fontAlgn="auto" hangingPunct="1">
              <a:spcBef>
                <a:spcPts val="0"/>
              </a:spcBef>
              <a:spcAft>
                <a:spcPts val="0"/>
              </a:spcAft>
              <a:defRPr/>
            </a:pPr>
            <a:r>
              <a:rPr kumimoji="1" lang="ja-JP" altLang="en-US" sz="1400" dirty="0">
                <a:solidFill>
                  <a:schemeClr val="accent2">
                    <a:lumMod val="50000"/>
                  </a:schemeClr>
                </a:solidFill>
                <a:latin typeface="HG丸ｺﾞｼｯｸM-PRO" panose="020F0400000000000000" pitchFamily="50" charset="-128"/>
                <a:ea typeface="HG丸ｺﾞｼｯｸM-PRO" panose="020F0400000000000000" pitchFamily="50" charset="-128"/>
              </a:rPr>
              <a:t>●スキルアップ</a:t>
            </a:r>
            <a:endParaRPr kumimoji="1" lang="en-US" altLang="ja-JP" sz="1400" dirty="0">
              <a:solidFill>
                <a:schemeClr val="accent2">
                  <a:lumMod val="50000"/>
                </a:schemeClr>
              </a:solidFill>
              <a:latin typeface="HG丸ｺﾞｼｯｸM-PRO" panose="020F0400000000000000" pitchFamily="50" charset="-128"/>
              <a:ea typeface="HG丸ｺﾞｼｯｸM-PRO" panose="020F0400000000000000" pitchFamily="50" charset="-128"/>
            </a:endParaRPr>
          </a:p>
          <a:p>
            <a:pPr eaLnBrk="1" fontAlgn="auto" hangingPunct="1">
              <a:spcBef>
                <a:spcPts val="0"/>
              </a:spcBef>
              <a:spcAft>
                <a:spcPts val="0"/>
              </a:spcAft>
              <a:defRPr/>
            </a:pPr>
            <a:r>
              <a:rPr kumimoji="1" lang="ja-JP" altLang="en-US" sz="1400" dirty="0">
                <a:solidFill>
                  <a:schemeClr val="accent2">
                    <a:lumMod val="50000"/>
                  </a:schemeClr>
                </a:solidFill>
                <a:latin typeface="HG丸ｺﾞｼｯｸM-PRO" panose="020F0400000000000000" pitchFamily="50" charset="-128"/>
                <a:ea typeface="HG丸ｺﾞｼｯｸM-PRO" panose="020F0400000000000000" pitchFamily="50" charset="-128"/>
              </a:rPr>
              <a:t>　</a:t>
            </a:r>
            <a:r>
              <a:rPr kumimoji="1" lang="en-US" altLang="ja-JP" sz="1400" dirty="0">
                <a:solidFill>
                  <a:schemeClr val="accent2">
                    <a:lumMod val="50000"/>
                  </a:schemeClr>
                </a:solidFill>
                <a:latin typeface="HG丸ｺﾞｼｯｸM-PRO" panose="020F0400000000000000" pitchFamily="50" charset="-128"/>
                <a:ea typeface="HG丸ｺﾞｼｯｸM-PRO" panose="020F0400000000000000" pitchFamily="50" charset="-128"/>
              </a:rPr>
              <a:t>2</a:t>
            </a:r>
            <a:r>
              <a:rPr kumimoji="1" lang="ja-JP" altLang="en-US" sz="1400" dirty="0">
                <a:solidFill>
                  <a:schemeClr val="accent2">
                    <a:lumMod val="50000"/>
                  </a:schemeClr>
                </a:solidFill>
                <a:latin typeface="HG丸ｺﾞｼｯｸM-PRO" panose="020F0400000000000000" pitchFamily="50" charset="-128"/>
                <a:ea typeface="HG丸ｺﾞｼｯｸM-PRO" panose="020F0400000000000000" pitchFamily="50" charset="-128"/>
              </a:rPr>
              <a:t>時間</a:t>
            </a:r>
            <a:endParaRPr kumimoji="1" lang="en-US" altLang="ja-JP" sz="1400" dirty="0">
              <a:solidFill>
                <a:schemeClr val="accent2">
                  <a:lumMod val="50000"/>
                </a:schemeClr>
              </a:solidFill>
              <a:latin typeface="HG丸ｺﾞｼｯｸM-PRO" panose="020F0400000000000000" pitchFamily="50" charset="-128"/>
              <a:ea typeface="HG丸ｺﾞｼｯｸM-PRO" panose="020F0400000000000000" pitchFamily="50" charset="-128"/>
            </a:endParaRPr>
          </a:p>
        </p:txBody>
      </p:sp>
      <p:sp>
        <p:nvSpPr>
          <p:cNvPr id="31" name="テキスト ボックス 30">
            <a:extLst>
              <a:ext uri="{FF2B5EF4-FFF2-40B4-BE49-F238E27FC236}">
                <a16:creationId xmlns:a16="http://schemas.microsoft.com/office/drawing/2014/main" id="{9499FD29-9EE5-66C1-01D9-A8A1B8F1C53F}"/>
              </a:ext>
            </a:extLst>
          </p:cNvPr>
          <p:cNvSpPr txBox="1"/>
          <p:nvPr/>
        </p:nvSpPr>
        <p:spPr>
          <a:xfrm>
            <a:off x="6989763" y="5385049"/>
            <a:ext cx="1550987" cy="523875"/>
          </a:xfrm>
          <a:prstGeom prst="rect">
            <a:avLst/>
          </a:prstGeom>
          <a:noFill/>
        </p:spPr>
        <p:txBody>
          <a:bodyPr>
            <a:spAutoFit/>
          </a:bodyPr>
          <a:lstStyle/>
          <a:p>
            <a:pPr eaLnBrk="1" fontAlgn="auto" hangingPunct="1">
              <a:spcBef>
                <a:spcPts val="0"/>
              </a:spcBef>
              <a:spcAft>
                <a:spcPts val="0"/>
              </a:spcAft>
              <a:defRPr/>
            </a:pPr>
            <a:r>
              <a:rPr kumimoji="1" lang="ja-JP" altLang="en-US" sz="1400" dirty="0">
                <a:solidFill>
                  <a:schemeClr val="accent2">
                    <a:lumMod val="50000"/>
                  </a:schemeClr>
                </a:solidFill>
                <a:latin typeface="HG丸ｺﾞｼｯｸM-PRO" panose="020F0400000000000000" pitchFamily="50" charset="-128"/>
                <a:ea typeface="HG丸ｺﾞｼｯｸM-PRO" panose="020F0400000000000000" pitchFamily="50" charset="-128"/>
              </a:rPr>
              <a:t>●スキルアップ</a:t>
            </a:r>
            <a:endParaRPr kumimoji="1" lang="en-US" altLang="ja-JP" sz="1400" dirty="0">
              <a:solidFill>
                <a:schemeClr val="accent2">
                  <a:lumMod val="50000"/>
                </a:schemeClr>
              </a:solidFill>
              <a:latin typeface="HG丸ｺﾞｼｯｸM-PRO" panose="020F0400000000000000" pitchFamily="50" charset="-128"/>
              <a:ea typeface="HG丸ｺﾞｼｯｸM-PRO" panose="020F0400000000000000" pitchFamily="50" charset="-128"/>
            </a:endParaRPr>
          </a:p>
          <a:p>
            <a:pPr eaLnBrk="1" fontAlgn="auto" hangingPunct="1">
              <a:spcBef>
                <a:spcPts val="0"/>
              </a:spcBef>
              <a:spcAft>
                <a:spcPts val="0"/>
              </a:spcAft>
              <a:defRPr/>
            </a:pPr>
            <a:r>
              <a:rPr kumimoji="1" lang="ja-JP" altLang="en-US" sz="1400" dirty="0">
                <a:solidFill>
                  <a:schemeClr val="accent2">
                    <a:lumMod val="50000"/>
                  </a:schemeClr>
                </a:solidFill>
                <a:latin typeface="HG丸ｺﾞｼｯｸM-PRO" panose="020F0400000000000000" pitchFamily="50" charset="-128"/>
                <a:ea typeface="HG丸ｺﾞｼｯｸM-PRO" panose="020F0400000000000000" pitchFamily="50" charset="-128"/>
              </a:rPr>
              <a:t>　</a:t>
            </a:r>
            <a:r>
              <a:rPr kumimoji="1" lang="en-US" altLang="ja-JP" sz="1400" dirty="0">
                <a:solidFill>
                  <a:schemeClr val="accent2">
                    <a:lumMod val="50000"/>
                  </a:schemeClr>
                </a:solidFill>
                <a:latin typeface="HG丸ｺﾞｼｯｸM-PRO" panose="020F0400000000000000" pitchFamily="50" charset="-128"/>
                <a:ea typeface="HG丸ｺﾞｼｯｸM-PRO" panose="020F0400000000000000" pitchFamily="50" charset="-128"/>
              </a:rPr>
              <a:t>2</a:t>
            </a:r>
            <a:r>
              <a:rPr kumimoji="1" lang="ja-JP" altLang="en-US" sz="1400" dirty="0">
                <a:solidFill>
                  <a:schemeClr val="accent2">
                    <a:lumMod val="50000"/>
                  </a:schemeClr>
                </a:solidFill>
                <a:latin typeface="HG丸ｺﾞｼｯｸM-PRO" panose="020F0400000000000000" pitchFamily="50" charset="-128"/>
                <a:ea typeface="HG丸ｺﾞｼｯｸM-PRO" panose="020F0400000000000000" pitchFamily="50" charset="-128"/>
              </a:rPr>
              <a:t>時間</a:t>
            </a:r>
            <a:endParaRPr kumimoji="1" lang="en-US" altLang="ja-JP" sz="1400" dirty="0">
              <a:solidFill>
                <a:schemeClr val="accent2">
                  <a:lumMod val="50000"/>
                </a:schemeClr>
              </a:solidFill>
              <a:latin typeface="HG丸ｺﾞｼｯｸM-PRO" panose="020F0400000000000000" pitchFamily="50" charset="-128"/>
              <a:ea typeface="HG丸ｺﾞｼｯｸM-PRO" panose="020F0400000000000000" pitchFamily="50" charset="-128"/>
            </a:endParaRPr>
          </a:p>
        </p:txBody>
      </p:sp>
      <p:sp>
        <p:nvSpPr>
          <p:cNvPr id="32" name="テキスト ボックス 37">
            <a:extLst>
              <a:ext uri="{FF2B5EF4-FFF2-40B4-BE49-F238E27FC236}">
                <a16:creationId xmlns:a16="http://schemas.microsoft.com/office/drawing/2014/main" id="{C9FB78EE-5332-FD35-E2CB-5D47A83A7454}"/>
              </a:ext>
            </a:extLst>
          </p:cNvPr>
          <p:cNvSpPr txBox="1">
            <a:spLocks noChangeArrowheads="1"/>
          </p:cNvSpPr>
          <p:nvPr/>
        </p:nvSpPr>
        <p:spPr bwMode="auto">
          <a:xfrm>
            <a:off x="517525" y="3951537"/>
            <a:ext cx="30829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r>
              <a:rPr kumimoji="1" lang="ja-JP" altLang="en-US" sz="1400" b="1">
                <a:solidFill>
                  <a:srgbClr val="7030A0"/>
                </a:solidFill>
                <a:latin typeface="HG丸ｺﾞｼｯｸM-PRO" pitchFamily="50" charset="-128"/>
                <a:ea typeface="HG丸ｺﾞｼｯｸM-PRO" pitchFamily="50" charset="-128"/>
              </a:rPr>
              <a:t>＜</a:t>
            </a:r>
            <a:r>
              <a:rPr kumimoji="1" lang="en-US" altLang="ja-JP" sz="1400" b="1">
                <a:solidFill>
                  <a:srgbClr val="7030A0"/>
                </a:solidFill>
                <a:latin typeface="HG丸ｺﾞｼｯｸM-PRO" pitchFamily="50" charset="-128"/>
                <a:ea typeface="HG丸ｺﾞｼｯｸM-PRO" pitchFamily="50" charset="-128"/>
              </a:rPr>
              <a:t>A</a:t>
            </a:r>
            <a:r>
              <a:rPr kumimoji="1" lang="ja-JP" altLang="en-US" sz="1400" b="1">
                <a:solidFill>
                  <a:srgbClr val="7030A0"/>
                </a:solidFill>
                <a:latin typeface="HG丸ｺﾞｼｯｸM-PRO" pitchFamily="50" charset="-128"/>
                <a:ea typeface="HG丸ｺﾞｼｯｸM-PRO" pitchFamily="50" charset="-128"/>
              </a:rPr>
              <a:t>研修</a:t>
            </a:r>
            <a:r>
              <a:rPr kumimoji="1" lang="en-US" altLang="ja-JP" sz="1400" b="1">
                <a:solidFill>
                  <a:srgbClr val="7030A0"/>
                </a:solidFill>
                <a:latin typeface="HG丸ｺﾞｼｯｸM-PRO" pitchFamily="50" charset="-128"/>
                <a:ea typeface="HG丸ｺﾞｼｯｸM-PRO" pitchFamily="50" charset="-128"/>
              </a:rPr>
              <a:t>2</a:t>
            </a:r>
            <a:r>
              <a:rPr kumimoji="1" lang="ja-JP" altLang="en-US" sz="1400" b="1">
                <a:solidFill>
                  <a:srgbClr val="7030A0"/>
                </a:solidFill>
                <a:latin typeface="HG丸ｺﾞｼｯｸM-PRO" pitchFamily="50" charset="-128"/>
                <a:ea typeface="HG丸ｺﾞｼｯｸM-PRO" pitchFamily="50" charset="-128"/>
              </a:rPr>
              <a:t>回・</a:t>
            </a:r>
            <a:r>
              <a:rPr kumimoji="1" lang="en-US" altLang="ja-JP" sz="1400" b="1">
                <a:solidFill>
                  <a:srgbClr val="7030A0"/>
                </a:solidFill>
                <a:latin typeface="HG丸ｺﾞｼｯｸM-PRO" pitchFamily="50" charset="-128"/>
                <a:ea typeface="HG丸ｺﾞｼｯｸM-PRO" pitchFamily="50" charset="-128"/>
              </a:rPr>
              <a:t>B</a:t>
            </a:r>
            <a:r>
              <a:rPr kumimoji="1" lang="ja-JP" altLang="en-US" sz="1400" b="1">
                <a:solidFill>
                  <a:srgbClr val="7030A0"/>
                </a:solidFill>
                <a:latin typeface="HG丸ｺﾞｼｯｸM-PRO" pitchFamily="50" charset="-128"/>
                <a:ea typeface="HG丸ｺﾞｼｯｸM-PRO" pitchFamily="50" charset="-128"/>
              </a:rPr>
              <a:t>研修</a:t>
            </a:r>
            <a:r>
              <a:rPr kumimoji="1" lang="en-US" altLang="ja-JP" sz="1400" b="1">
                <a:solidFill>
                  <a:srgbClr val="7030A0"/>
                </a:solidFill>
                <a:latin typeface="HG丸ｺﾞｼｯｸM-PRO" pitchFamily="50" charset="-128"/>
                <a:ea typeface="HG丸ｺﾞｼｯｸM-PRO" pitchFamily="50" charset="-128"/>
              </a:rPr>
              <a:t>1</a:t>
            </a:r>
            <a:r>
              <a:rPr kumimoji="1" lang="ja-JP" altLang="en-US" sz="1400" b="1">
                <a:solidFill>
                  <a:srgbClr val="7030A0"/>
                </a:solidFill>
                <a:latin typeface="HG丸ｺﾞｼｯｸM-PRO" pitchFamily="50" charset="-128"/>
                <a:ea typeface="HG丸ｺﾞｼｯｸM-PRO" pitchFamily="50" charset="-128"/>
              </a:rPr>
              <a:t>回の受講例＞</a:t>
            </a:r>
            <a:endParaRPr kumimoji="1" lang="en-US" altLang="ja-JP" sz="1400" b="1">
              <a:solidFill>
                <a:srgbClr val="7030A0"/>
              </a:solidFill>
              <a:latin typeface="HG丸ｺﾞｼｯｸM-PRO" pitchFamily="50" charset="-128"/>
              <a:ea typeface="HG丸ｺﾞｼｯｸM-PRO" pitchFamily="50" charset="-128"/>
            </a:endParaRPr>
          </a:p>
        </p:txBody>
      </p:sp>
      <p:sp>
        <p:nvSpPr>
          <p:cNvPr id="33" name="テキスト ボックス 32">
            <a:extLst>
              <a:ext uri="{FF2B5EF4-FFF2-40B4-BE49-F238E27FC236}">
                <a16:creationId xmlns:a16="http://schemas.microsoft.com/office/drawing/2014/main" id="{561B72DC-6151-DE04-A500-9A43BEBC2AE0}"/>
              </a:ext>
            </a:extLst>
          </p:cNvPr>
          <p:cNvSpPr txBox="1"/>
          <p:nvPr/>
        </p:nvSpPr>
        <p:spPr>
          <a:xfrm>
            <a:off x="517525" y="4931024"/>
            <a:ext cx="3251200" cy="307975"/>
          </a:xfrm>
          <a:prstGeom prst="rect">
            <a:avLst/>
          </a:prstGeom>
          <a:noFill/>
        </p:spPr>
        <p:txBody>
          <a:bodyPr>
            <a:spAutoFit/>
          </a:bodyPr>
          <a:lstStyle/>
          <a:p>
            <a:pPr eaLnBrk="1" fontAlgn="auto" hangingPunct="1">
              <a:spcBef>
                <a:spcPts val="0"/>
              </a:spcBef>
              <a:spcAft>
                <a:spcPts val="0"/>
              </a:spcAft>
              <a:defRPr/>
            </a:pPr>
            <a:r>
              <a:rPr kumimoji="1" lang="ja-JP" altLang="en-US" sz="1400" b="1" dirty="0">
                <a:solidFill>
                  <a:schemeClr val="accent2">
                    <a:lumMod val="50000"/>
                  </a:schemeClr>
                </a:solidFill>
                <a:latin typeface="HG丸ｺﾞｼｯｸM-PRO" panose="020F0400000000000000" pitchFamily="50" charset="-128"/>
                <a:ea typeface="HG丸ｺﾞｼｯｸM-PRO" panose="020F0400000000000000" pitchFamily="50" charset="-128"/>
              </a:rPr>
              <a:t>＜</a:t>
            </a:r>
            <a:r>
              <a:rPr kumimoji="1" lang="en-US" altLang="ja-JP" sz="1400" b="1" dirty="0">
                <a:solidFill>
                  <a:schemeClr val="accent2">
                    <a:lumMod val="50000"/>
                  </a:schemeClr>
                </a:solidFill>
                <a:latin typeface="HG丸ｺﾞｼｯｸM-PRO" panose="020F0400000000000000" pitchFamily="50" charset="-128"/>
                <a:ea typeface="HG丸ｺﾞｼｯｸM-PRO" panose="020F0400000000000000" pitchFamily="50" charset="-128"/>
              </a:rPr>
              <a:t>A</a:t>
            </a:r>
            <a:r>
              <a:rPr kumimoji="1" lang="ja-JP" altLang="en-US" sz="1400" b="1" dirty="0">
                <a:solidFill>
                  <a:schemeClr val="accent2">
                    <a:lumMod val="50000"/>
                  </a:schemeClr>
                </a:solidFill>
                <a:latin typeface="HG丸ｺﾞｼｯｸM-PRO" panose="020F0400000000000000" pitchFamily="50" charset="-128"/>
                <a:ea typeface="HG丸ｺﾞｼｯｸM-PRO" panose="020F0400000000000000" pitchFamily="50" charset="-128"/>
              </a:rPr>
              <a:t>研修１回・</a:t>
            </a:r>
            <a:r>
              <a:rPr kumimoji="1" lang="en-US" altLang="ja-JP" sz="1400" b="1" dirty="0">
                <a:solidFill>
                  <a:schemeClr val="accent2">
                    <a:lumMod val="50000"/>
                  </a:schemeClr>
                </a:solidFill>
                <a:latin typeface="HG丸ｺﾞｼｯｸM-PRO" panose="020F0400000000000000" pitchFamily="50" charset="-128"/>
                <a:ea typeface="HG丸ｺﾞｼｯｸM-PRO" panose="020F0400000000000000" pitchFamily="50" charset="-128"/>
              </a:rPr>
              <a:t>B</a:t>
            </a:r>
            <a:r>
              <a:rPr kumimoji="1" lang="ja-JP" altLang="en-US" sz="1400" b="1" dirty="0">
                <a:solidFill>
                  <a:schemeClr val="accent2">
                    <a:lumMod val="50000"/>
                  </a:schemeClr>
                </a:solidFill>
                <a:latin typeface="HG丸ｺﾞｼｯｸM-PRO" panose="020F0400000000000000" pitchFamily="50" charset="-128"/>
                <a:ea typeface="HG丸ｺﾞｼｯｸM-PRO" panose="020F0400000000000000" pitchFamily="50" charset="-128"/>
              </a:rPr>
              <a:t>研修２回の受講例＞</a:t>
            </a:r>
            <a:endParaRPr kumimoji="1" lang="en-US" altLang="ja-JP" sz="1400" b="1" dirty="0">
              <a:solidFill>
                <a:schemeClr val="accent2">
                  <a:lumMod val="50000"/>
                </a:schemeClr>
              </a:solidFill>
              <a:latin typeface="HG丸ｺﾞｼｯｸM-PRO" panose="020F0400000000000000" pitchFamily="50" charset="-128"/>
              <a:ea typeface="HG丸ｺﾞｼｯｸM-PRO" panose="020F0400000000000000" pitchFamily="50" charset="-128"/>
            </a:endParaRPr>
          </a:p>
        </p:txBody>
      </p:sp>
      <p:sp>
        <p:nvSpPr>
          <p:cNvPr id="2" name="テキスト ボックス 9">
            <a:extLst>
              <a:ext uri="{FF2B5EF4-FFF2-40B4-BE49-F238E27FC236}">
                <a16:creationId xmlns:a16="http://schemas.microsoft.com/office/drawing/2014/main" id="{71D33ACF-9AA3-00B9-C0F4-CBA0CE349225}"/>
              </a:ext>
            </a:extLst>
          </p:cNvPr>
          <p:cNvSpPr txBox="1">
            <a:spLocks noChangeArrowheads="1"/>
          </p:cNvSpPr>
          <p:nvPr/>
        </p:nvSpPr>
        <p:spPr bwMode="auto">
          <a:xfrm>
            <a:off x="663576" y="2836238"/>
            <a:ext cx="6332537" cy="738664"/>
          </a:xfrm>
          <a:prstGeom prst="rect">
            <a:avLst/>
          </a:prstGeom>
          <a:noFill/>
          <a:ln w="9525">
            <a:solidFill>
              <a:srgbClr val="000000"/>
            </a:solidFill>
            <a:prstDash val="sysDash"/>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r>
              <a:rPr kumimoji="1" lang="en-US" altLang="ja-JP" sz="1400" dirty="0">
                <a:latin typeface="HG丸ｺﾞｼｯｸM-PRO" pitchFamily="50" charset="-128"/>
                <a:ea typeface="HG丸ｺﾞｼｯｸM-PRO" pitchFamily="50" charset="-128"/>
              </a:rPr>
              <a:t>※</a:t>
            </a:r>
            <a:r>
              <a:rPr kumimoji="1" lang="ja-JP" altLang="en-US" sz="1400" dirty="0">
                <a:latin typeface="HG丸ｺﾞｼｯｸM-PRO" pitchFamily="50" charset="-128"/>
                <a:ea typeface="HG丸ｺﾞｼｯｸM-PRO" pitchFamily="50" charset="-128"/>
              </a:rPr>
              <a:t>Ａ研修：スキルアップ研修（</a:t>
            </a:r>
            <a:r>
              <a:rPr kumimoji="1" lang="en-US" altLang="ja-JP" sz="1400" dirty="0">
                <a:latin typeface="HG丸ｺﾞｼｯｸM-PRO" pitchFamily="50" charset="-128"/>
                <a:ea typeface="HG丸ｺﾞｼｯｸM-PRO" pitchFamily="50" charset="-128"/>
              </a:rPr>
              <a:t>6</a:t>
            </a:r>
            <a:r>
              <a:rPr kumimoji="1" lang="ja-JP" altLang="en-US" sz="1400" dirty="0">
                <a:latin typeface="HG丸ｺﾞｼｯｸM-PRO" pitchFamily="50" charset="-128"/>
                <a:ea typeface="HG丸ｺﾞｼｯｸM-PRO" pitchFamily="50" charset="-128"/>
              </a:rPr>
              <a:t>時間を</a:t>
            </a:r>
            <a:r>
              <a:rPr kumimoji="1" lang="en-US" altLang="ja-JP" sz="1400" dirty="0">
                <a:latin typeface="HG丸ｺﾞｼｯｸM-PRO" pitchFamily="50" charset="-128"/>
                <a:ea typeface="HG丸ｺﾞｼｯｸM-PRO" pitchFamily="50" charset="-128"/>
              </a:rPr>
              <a:t>1</a:t>
            </a:r>
            <a:r>
              <a:rPr kumimoji="1" lang="ja-JP" altLang="en-US" sz="1400" dirty="0">
                <a:latin typeface="HG丸ｺﾞｼｯｸM-PRO" pitchFamily="50" charset="-128"/>
                <a:ea typeface="HG丸ｺﾞｼｯｸM-PRO" pitchFamily="50" charset="-128"/>
              </a:rPr>
              <a:t>回とする）</a:t>
            </a:r>
            <a:endParaRPr kumimoji="1" lang="en-US" altLang="ja-JP" sz="1400" dirty="0">
              <a:latin typeface="HG丸ｺﾞｼｯｸM-PRO" pitchFamily="50" charset="-128"/>
              <a:ea typeface="HG丸ｺﾞｼｯｸM-PRO" pitchFamily="50" charset="-128"/>
            </a:endParaRPr>
          </a:p>
          <a:p>
            <a:pPr eaLnBrk="1" hangingPunct="1"/>
            <a:r>
              <a:rPr kumimoji="1" lang="ja-JP" altLang="en-US" sz="1400" dirty="0">
                <a:latin typeface="HG丸ｺﾞｼｯｸM-PRO" pitchFamily="50" charset="-128"/>
                <a:ea typeface="HG丸ｺﾞｼｯｸM-PRO" pitchFamily="50" charset="-128"/>
              </a:rPr>
              <a:t>　Ｂ研修：品質向上研究会</a:t>
            </a:r>
            <a:endParaRPr kumimoji="1" lang="en-US" altLang="ja-JP" sz="1400" dirty="0">
              <a:latin typeface="HG丸ｺﾞｼｯｸM-PRO" pitchFamily="50" charset="-128"/>
              <a:ea typeface="HG丸ｺﾞｼｯｸM-PRO" pitchFamily="50" charset="-128"/>
            </a:endParaRPr>
          </a:p>
          <a:p>
            <a:pPr eaLnBrk="1" hangingPunct="1"/>
            <a:r>
              <a:rPr kumimoji="1" lang="ja-JP" altLang="en-US" sz="1400" dirty="0">
                <a:latin typeface="HG丸ｺﾞｼｯｸM-PRO" pitchFamily="50" charset="-128"/>
                <a:ea typeface="HG丸ｺﾞｼｯｸM-PRO" pitchFamily="50" charset="-128"/>
              </a:rPr>
              <a:t>　</a:t>
            </a:r>
            <a:r>
              <a:rPr kumimoji="1" lang="en-US" altLang="ja-JP" sz="1400" dirty="0">
                <a:latin typeface="HG丸ｺﾞｼｯｸM-PRO" pitchFamily="50" charset="-128"/>
                <a:ea typeface="HG丸ｺﾞｼｯｸM-PRO" pitchFamily="50" charset="-128"/>
              </a:rPr>
              <a:t>5</a:t>
            </a:r>
            <a:r>
              <a:rPr kumimoji="1" lang="ja-JP" altLang="en-US" sz="1400" dirty="0">
                <a:latin typeface="HG丸ｺﾞｼｯｸM-PRO" pitchFamily="50" charset="-128"/>
                <a:ea typeface="HG丸ｺﾞｼｯｸM-PRO" pitchFamily="50" charset="-128"/>
              </a:rPr>
              <a:t>年の間に、計</a:t>
            </a:r>
            <a:r>
              <a:rPr kumimoji="1" lang="en-US" altLang="ja-JP" sz="1400" dirty="0">
                <a:latin typeface="HG丸ｺﾞｼｯｸM-PRO" pitchFamily="50" charset="-128"/>
                <a:ea typeface="HG丸ｺﾞｼｯｸM-PRO" pitchFamily="50" charset="-128"/>
              </a:rPr>
              <a:t>3</a:t>
            </a:r>
            <a:r>
              <a:rPr kumimoji="1" lang="ja-JP" altLang="en-US" sz="1400" dirty="0">
                <a:latin typeface="HG丸ｺﾞｼｯｸM-PRO" pitchFamily="50" charset="-128"/>
                <a:ea typeface="HG丸ｺﾞｼｯｸM-PRO" pitchFamily="50" charset="-128"/>
              </a:rPr>
              <a:t>回を受講（但し、Ａ、Ｂのいずれかのみは不可）</a:t>
            </a:r>
            <a:endParaRPr kumimoji="1" lang="en-US" altLang="ja-JP" sz="1400" dirty="0">
              <a:latin typeface="HG丸ｺﾞｼｯｸM-PRO" pitchFamily="50" charset="-128"/>
              <a:ea typeface="HG丸ｺﾞｼｯｸM-PRO" pitchFamily="50" charset="-128"/>
            </a:endParaRPr>
          </a:p>
        </p:txBody>
      </p:sp>
    </p:spTree>
    <p:extLst>
      <p:ext uri="{BB962C8B-B14F-4D97-AF65-F5344CB8AC3E}">
        <p14:creationId xmlns:p14="http://schemas.microsoft.com/office/powerpoint/2010/main" val="8952245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E4EEE650-8221-EC81-2017-8948346BD4A4}"/>
              </a:ext>
            </a:extLst>
          </p:cNvPr>
          <p:cNvSpPr>
            <a:spLocks noGrp="1"/>
          </p:cNvSpPr>
          <p:nvPr>
            <p:ph type="sldNum" sz="quarter" idx="12"/>
          </p:nvPr>
        </p:nvSpPr>
        <p:spPr>
          <a:xfrm>
            <a:off x="6938963" y="6356350"/>
            <a:ext cx="2057400" cy="365125"/>
          </a:xfrm>
        </p:spPr>
        <p:txBody>
          <a:bodyPr/>
          <a:lstStyle/>
          <a:p>
            <a:pPr>
              <a:defRPr/>
            </a:pPr>
            <a:fld id="{82670085-2DD3-437B-9D33-0A7B68B1CFA4}" type="slidenum">
              <a:rPr lang="ja-JP" altLang="en-US"/>
              <a:pPr>
                <a:defRPr/>
              </a:pPr>
              <a:t>14</a:t>
            </a:fld>
            <a:endParaRPr lang="ja-JP" altLang="en-US" dirty="0"/>
          </a:p>
        </p:txBody>
      </p:sp>
      <p:sp>
        <p:nvSpPr>
          <p:cNvPr id="5" name="テキスト ボックス 1">
            <a:extLst>
              <a:ext uri="{FF2B5EF4-FFF2-40B4-BE49-F238E27FC236}">
                <a16:creationId xmlns:a16="http://schemas.microsoft.com/office/drawing/2014/main" id="{1FF87CC7-03E9-4ABE-7BE9-75CBEA3FDCF7}"/>
              </a:ext>
            </a:extLst>
          </p:cNvPr>
          <p:cNvSpPr txBox="1">
            <a:spLocks noChangeArrowheads="1"/>
          </p:cNvSpPr>
          <p:nvPr/>
        </p:nvSpPr>
        <p:spPr bwMode="auto">
          <a:xfrm>
            <a:off x="293688" y="130175"/>
            <a:ext cx="631615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r>
              <a:rPr kumimoji="1" lang="ja-JP" altLang="en-US" sz="2800" b="1" dirty="0">
                <a:latin typeface="HG丸ｺﾞｼｯｸM-PRO" pitchFamily="50" charset="-128"/>
                <a:ea typeface="HG丸ｺﾞｼｯｸM-PRO" pitchFamily="50" charset="-128"/>
              </a:rPr>
              <a:t>指導者級資格の更新について（抜粋）</a:t>
            </a:r>
          </a:p>
        </p:txBody>
      </p:sp>
      <p:cxnSp>
        <p:nvCxnSpPr>
          <p:cNvPr id="6" name="直線コネクタ 5">
            <a:extLst>
              <a:ext uri="{FF2B5EF4-FFF2-40B4-BE49-F238E27FC236}">
                <a16:creationId xmlns:a16="http://schemas.microsoft.com/office/drawing/2014/main" id="{B50DBFC3-0440-061A-7E00-0F5FB3DA246D}"/>
              </a:ext>
            </a:extLst>
          </p:cNvPr>
          <p:cNvCxnSpPr/>
          <p:nvPr/>
        </p:nvCxnSpPr>
        <p:spPr>
          <a:xfrm>
            <a:off x="76200" y="812800"/>
            <a:ext cx="8991600"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8" name="テキスト ボックス 9">
            <a:extLst>
              <a:ext uri="{FF2B5EF4-FFF2-40B4-BE49-F238E27FC236}">
                <a16:creationId xmlns:a16="http://schemas.microsoft.com/office/drawing/2014/main" id="{24E5EA60-19E0-E0D0-D722-8C1B31A65967}"/>
              </a:ext>
            </a:extLst>
          </p:cNvPr>
          <p:cNvSpPr txBox="1">
            <a:spLocks noChangeArrowheads="1"/>
          </p:cNvSpPr>
          <p:nvPr/>
        </p:nvSpPr>
        <p:spPr bwMode="auto">
          <a:xfrm>
            <a:off x="243010" y="972206"/>
            <a:ext cx="8657980" cy="6001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just"/>
            <a:r>
              <a:rPr lang="ja-JP" altLang="ja-JP" sz="1800" b="1" kern="100" dirty="0">
                <a:effectLst/>
                <a:latin typeface="Meiryo UI" panose="020B0604030504040204" pitchFamily="50" charset="-128"/>
                <a:ea typeface="Meiryo UI" panose="020B0604030504040204" pitchFamily="50" charset="-128"/>
                <a:cs typeface="Times New Roman" panose="02020603050405020304" pitchFamily="18" charset="0"/>
              </a:rPr>
              <a:t>更新条件について</a:t>
            </a:r>
            <a:endParaRPr lang="en-US" altLang="ja-JP" sz="1800" b="1" kern="100" dirty="0">
              <a:effectLst/>
              <a:latin typeface="Meiryo UI" panose="020B0604030504040204" pitchFamily="50" charset="-128"/>
              <a:ea typeface="Meiryo UI" panose="020B0604030504040204" pitchFamily="50" charset="-128"/>
              <a:cs typeface="Times New Roman" panose="02020603050405020304" pitchFamily="18" charset="0"/>
            </a:endParaRPr>
          </a:p>
          <a:p>
            <a:pPr algn="just"/>
            <a:endParaRPr lang="ja-JP" altLang="ja-JP" sz="18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indent="139700" algn="just"/>
            <a:r>
              <a:rPr lang="ja-JP" altLang="ja-JP" sz="1800" kern="100" dirty="0">
                <a:effectLst/>
                <a:latin typeface="Meiryo UI" panose="020B0604030504040204" pitchFamily="50" charset="-128"/>
                <a:ea typeface="Meiryo UI" panose="020B0604030504040204" pitchFamily="50" charset="-128"/>
                <a:cs typeface="Times New Roman" panose="02020603050405020304" pitchFamily="18" charset="0"/>
              </a:rPr>
              <a:t>　「指導者級資格を更新する場合は、</a:t>
            </a:r>
            <a:r>
              <a:rPr lang="ja-JP" altLang="ja-JP" sz="1800" u="sng" kern="100" dirty="0">
                <a:effectLst/>
                <a:latin typeface="Meiryo UI" panose="020B0604030504040204" pitchFamily="50" charset="-128"/>
                <a:ea typeface="Meiryo UI" panose="020B0604030504040204" pitchFamily="50" charset="-128"/>
                <a:cs typeface="Times New Roman" panose="02020603050405020304" pitchFamily="18" charset="0"/>
              </a:rPr>
              <a:t>更新のための研修を受講</a:t>
            </a:r>
            <a:r>
              <a:rPr lang="ja-JP" altLang="ja-JP" sz="1800" kern="100" dirty="0">
                <a:effectLst/>
                <a:latin typeface="Meiryo UI" panose="020B0604030504040204" pitchFamily="50" charset="-128"/>
                <a:ea typeface="Meiryo UI" panose="020B0604030504040204" pitchFamily="50" charset="-128"/>
                <a:cs typeface="Times New Roman" panose="02020603050405020304" pitchFamily="18" charset="0"/>
              </a:rPr>
              <a:t>するとともに、</a:t>
            </a:r>
            <a:r>
              <a:rPr lang="ja-JP" altLang="ja-JP" sz="1800" u="sng" kern="100" dirty="0">
                <a:effectLst/>
                <a:latin typeface="Meiryo UI" panose="020B0604030504040204" pitchFamily="50" charset="-128"/>
                <a:ea typeface="Meiryo UI" panose="020B0604030504040204" pitchFamily="50" charset="-128"/>
                <a:cs typeface="Times New Roman" panose="02020603050405020304" pitchFamily="18" charset="0"/>
              </a:rPr>
              <a:t>５年の指導及び試験の実績</a:t>
            </a:r>
            <a:r>
              <a:rPr lang="ja-JP" altLang="ja-JP" sz="1800" kern="100" dirty="0">
                <a:effectLst/>
                <a:latin typeface="Meiryo UI" panose="020B0604030504040204" pitchFamily="50" charset="-128"/>
                <a:ea typeface="Meiryo UI" panose="020B0604030504040204" pitchFamily="50" charset="-128"/>
                <a:cs typeface="Times New Roman" panose="02020603050405020304" pitchFamily="18" charset="0"/>
              </a:rPr>
              <a:t>を検定専門委員会へ提出しなければならない」</a:t>
            </a:r>
          </a:p>
          <a:p>
            <a:pPr algn="just"/>
            <a:r>
              <a:rPr lang="ja-JP" altLang="ja-JP" sz="1800" kern="100" dirty="0">
                <a:effectLst/>
                <a:latin typeface="Meiryo UI" panose="020B0604030504040204" pitchFamily="50" charset="-128"/>
                <a:ea typeface="Meiryo UI" panose="020B0604030504040204" pitchFamily="50" charset="-128"/>
                <a:cs typeface="Times New Roman" panose="02020603050405020304" pitchFamily="18" charset="0"/>
              </a:rPr>
              <a:t>※電話応対技能検定実施細則第３条８</a:t>
            </a:r>
            <a:endParaRPr lang="en-US" altLang="ja-JP" sz="18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algn="just"/>
            <a:endParaRPr lang="ja-JP" altLang="ja-JP" sz="18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algn="just"/>
            <a:r>
              <a:rPr lang="ja-JP" altLang="en-US" sz="1800" kern="100" dirty="0">
                <a:effectLst/>
                <a:latin typeface="Meiryo UI" panose="020B0604030504040204" pitchFamily="50" charset="-128"/>
                <a:ea typeface="Meiryo UI" panose="020B0604030504040204" pitchFamily="50" charset="-128"/>
                <a:cs typeface="Times New Roman" panose="02020603050405020304" pitchFamily="18" charset="0"/>
              </a:rPr>
              <a:t>■</a:t>
            </a:r>
            <a:r>
              <a:rPr lang="ja-JP" altLang="ja-JP" sz="1800" kern="100" dirty="0">
                <a:effectLst/>
                <a:latin typeface="Meiryo UI" panose="020B0604030504040204" pitchFamily="50" charset="-128"/>
                <a:ea typeface="Meiryo UI" panose="020B0604030504040204" pitchFamily="50" charset="-128"/>
                <a:cs typeface="Times New Roman" panose="02020603050405020304" pitchFamily="18" charset="0"/>
              </a:rPr>
              <a:t>判断基準</a:t>
            </a:r>
            <a:endParaRPr lang="en-US" altLang="ja-JP" sz="18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algn="just"/>
            <a:endParaRPr lang="ja-JP" altLang="ja-JP" sz="18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algn="just"/>
            <a:r>
              <a:rPr lang="en-US" altLang="ja-JP" sz="1800" b="1" kern="100" dirty="0">
                <a:effectLst/>
                <a:latin typeface="Meiryo UI" panose="020B0604030504040204" pitchFamily="50" charset="-128"/>
                <a:ea typeface="Meiryo UI" panose="020B0604030504040204" pitchFamily="50" charset="-128"/>
                <a:cs typeface="Times New Roman" panose="02020603050405020304" pitchFamily="18" charset="0"/>
              </a:rPr>
              <a:t>(1)</a:t>
            </a:r>
            <a:r>
              <a:rPr lang="ja-JP" altLang="ja-JP" sz="1800" b="1" kern="100" dirty="0">
                <a:effectLst/>
                <a:latin typeface="Meiryo UI" panose="020B0604030504040204" pitchFamily="50" charset="-128"/>
                <a:ea typeface="Meiryo UI" panose="020B0604030504040204" pitchFamily="50" charset="-128"/>
                <a:cs typeface="Times New Roman" panose="02020603050405020304" pitchFamily="18" charset="0"/>
              </a:rPr>
              <a:t>５年の指導及び試験の実績</a:t>
            </a:r>
          </a:p>
          <a:p>
            <a:pPr algn="just"/>
            <a:r>
              <a:rPr kumimoji="1" lang="en-US" altLang="ja-JP" sz="1800" b="1" kern="12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1</a:t>
            </a:r>
            <a:r>
              <a:rPr kumimoji="1" lang="ja-JP" altLang="ja-JP" sz="1800" b="1" kern="12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級</a:t>
            </a:r>
            <a:r>
              <a:rPr lang="ja-JP" altLang="ja-JP" sz="1800" b="1" kern="12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a:t>
            </a:r>
            <a:r>
              <a:rPr lang="en-US" altLang="ja-JP" sz="1800" b="1" kern="12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3</a:t>
            </a:r>
            <a:r>
              <a:rPr kumimoji="1" lang="ja-JP" altLang="ja-JP" sz="1800" b="1" kern="12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級のいずれかの指導</a:t>
            </a:r>
            <a:r>
              <a:rPr kumimoji="1" lang="ja-JP" altLang="ja-JP" sz="1800" kern="12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及び</a:t>
            </a:r>
            <a:r>
              <a:rPr kumimoji="1" lang="en-US" altLang="ja-JP" sz="1800" b="1" kern="12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1</a:t>
            </a:r>
            <a:r>
              <a:rPr kumimoji="1" lang="ja-JP" altLang="ja-JP" sz="1800" b="1" kern="12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級の審査業務</a:t>
            </a:r>
            <a:r>
              <a:rPr kumimoji="1" lang="ja-JP" altLang="ja-JP" sz="1800" kern="12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に携わった実績を必須とする。</a:t>
            </a:r>
            <a:endParaRPr lang="ja-JP" altLang="ja-JP" sz="18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algn="just"/>
            <a:r>
              <a:rPr lang="ja-JP" altLang="ja-JP" sz="1800" kern="12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また、</a:t>
            </a:r>
            <a:r>
              <a:rPr kumimoji="1" lang="ja-JP" altLang="ja-JP" sz="1800" kern="12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対象期間の審査業務等における「要改善項目」の発生状況及びその後の改善状況を確認する。</a:t>
            </a:r>
            <a:endParaRPr kumimoji="1" lang="en-US" altLang="ja-JP" sz="1800" kern="12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endParaRPr>
          </a:p>
          <a:p>
            <a:pPr algn="just"/>
            <a:endParaRPr lang="ja-JP" altLang="ja-JP" sz="18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algn="just"/>
            <a:r>
              <a:rPr lang="en-US" altLang="ja-JP" sz="1800" b="1" kern="100" dirty="0">
                <a:effectLst/>
                <a:latin typeface="Meiryo UI" panose="020B0604030504040204" pitchFamily="50" charset="-128"/>
                <a:ea typeface="Meiryo UI" panose="020B0604030504040204" pitchFamily="50" charset="-128"/>
                <a:cs typeface="Times New Roman" panose="02020603050405020304" pitchFamily="18" charset="0"/>
              </a:rPr>
              <a:t>(2)</a:t>
            </a:r>
            <a:r>
              <a:rPr lang="ja-JP" altLang="ja-JP" sz="1800" b="1" kern="100" dirty="0">
                <a:effectLst/>
                <a:latin typeface="Meiryo UI" panose="020B0604030504040204" pitchFamily="50" charset="-128"/>
                <a:ea typeface="Meiryo UI" panose="020B0604030504040204" pitchFamily="50" charset="-128"/>
                <a:cs typeface="Times New Roman" panose="02020603050405020304" pitchFamily="18" charset="0"/>
              </a:rPr>
              <a:t>指導者級資格更新の為の研修</a:t>
            </a:r>
          </a:p>
          <a:p>
            <a:pPr algn="just"/>
            <a:r>
              <a:rPr kumimoji="1" lang="en-US" altLang="ja-JP" sz="1800" kern="12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5</a:t>
            </a:r>
            <a:r>
              <a:rPr kumimoji="1" lang="ja-JP" altLang="ja-JP" sz="1800" kern="12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年間の間に</a:t>
            </a:r>
            <a:r>
              <a:rPr kumimoji="1" lang="en-US" altLang="ja-JP" sz="1800" b="1" kern="12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3</a:t>
            </a:r>
            <a:r>
              <a:rPr kumimoji="1" lang="ja-JP" altLang="ja-JP" sz="1800" b="1" kern="12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回以上の研修</a:t>
            </a:r>
            <a:r>
              <a:rPr lang="ja-JP" altLang="ja-JP" sz="1800" b="1" kern="12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を受講</a:t>
            </a:r>
            <a:r>
              <a:rPr kumimoji="1" lang="ja-JP" altLang="ja-JP" sz="1800" kern="12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すること。</a:t>
            </a:r>
            <a:endParaRPr kumimoji="1" lang="en-US" altLang="ja-JP" sz="1800" kern="12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endParaRPr>
          </a:p>
          <a:p>
            <a:pPr algn="just"/>
            <a:endParaRPr kumimoji="1" lang="en-US" altLang="ja-JP" dirty="0">
              <a:solidFill>
                <a:srgbClr val="000000"/>
              </a:solidFill>
              <a:latin typeface="Meiryo UI" panose="020B0604030504040204" pitchFamily="50" charset="-128"/>
              <a:ea typeface="Meiryo UI" panose="020B0604030504040204" pitchFamily="50" charset="-128"/>
              <a:cs typeface="Times New Roman" panose="02020603050405020304" pitchFamily="18" charset="0"/>
            </a:endParaRPr>
          </a:p>
          <a:p>
            <a:pPr algn="just"/>
            <a:r>
              <a:rPr kumimoji="1" lang="ja-JP" altLang="en-US" sz="18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Ａ研修、Ｂ研修</a:t>
            </a:r>
            <a:r>
              <a:rPr kumimoji="1" lang="ja-JP" altLang="ja-JP" sz="18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のいずれかで</a:t>
            </a:r>
            <a:r>
              <a:rPr kumimoji="1" lang="en-US" altLang="ja-JP" sz="18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3</a:t>
            </a:r>
            <a:r>
              <a:rPr kumimoji="1" lang="ja-JP" altLang="ja-JP" sz="18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回</a:t>
            </a:r>
            <a:r>
              <a:rPr kumimoji="1" lang="ja-JP" altLang="ja-JP" sz="1800" kern="12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以上。</a:t>
            </a:r>
            <a:r>
              <a:rPr lang="ja-JP" altLang="ja-JP" sz="1800" kern="12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ただし、</a:t>
            </a:r>
            <a:r>
              <a:rPr lang="ja-JP" altLang="ja-JP" sz="1800" b="1" kern="12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Ａ</a:t>
            </a:r>
            <a:r>
              <a:rPr kumimoji="1" lang="ja-JP" altLang="ja-JP" sz="1800" b="1" kern="12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研修</a:t>
            </a:r>
            <a:r>
              <a:rPr lang="ja-JP" altLang="ja-JP" sz="1800" b="1" kern="12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及びＢ</a:t>
            </a:r>
            <a:r>
              <a:rPr kumimoji="1" lang="ja-JP" altLang="ja-JP" sz="1800" b="1" kern="12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研修について、それぞれ</a:t>
            </a:r>
            <a:r>
              <a:rPr kumimoji="1" lang="en-US" altLang="ja-JP" sz="1800" b="1" kern="12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1</a:t>
            </a:r>
            <a:r>
              <a:rPr kumimoji="1" lang="ja-JP" altLang="ja-JP" sz="1800" b="1" kern="12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回以上受講</a:t>
            </a:r>
            <a:r>
              <a:rPr kumimoji="1" lang="ja-JP" altLang="ja-JP" sz="1800" kern="12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する</a:t>
            </a:r>
            <a:r>
              <a:rPr lang="ja-JP" altLang="ja-JP" sz="1800" kern="12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ことが必要。</a:t>
            </a:r>
            <a:endParaRPr lang="ja-JP" altLang="ja-JP" sz="18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gn="just"/>
            <a:endParaRPr lang="en-US" altLang="ja-JP" sz="18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algn="just"/>
            <a:r>
              <a:rPr lang="ja-JP" altLang="en-US" kern="100" dirty="0">
                <a:latin typeface="Meiryo UI" panose="020B0604030504040204" pitchFamily="50" charset="-128"/>
                <a:ea typeface="Meiryo UI" panose="020B0604030504040204" pitchFamily="50" charset="-128"/>
                <a:cs typeface="Times New Roman" panose="02020603050405020304" pitchFamily="18" charset="0"/>
              </a:rPr>
              <a:t>以下省略</a:t>
            </a:r>
            <a:endParaRPr lang="ja-JP" altLang="ja-JP" sz="18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eaLnBrk="1" hangingPunct="1"/>
            <a:endParaRPr kumimoji="1" lang="en-US" altLang="ja-JP" sz="2400" dirty="0">
              <a:latin typeface="HG丸ｺﾞｼｯｸM-PRO" pitchFamily="50" charset="-128"/>
              <a:ea typeface="HG丸ｺﾞｼｯｸM-PRO" pitchFamily="50" charset="-128"/>
            </a:endParaRPr>
          </a:p>
        </p:txBody>
      </p:sp>
      <p:sp>
        <p:nvSpPr>
          <p:cNvPr id="2" name="テキスト ボックス 9">
            <a:extLst>
              <a:ext uri="{FF2B5EF4-FFF2-40B4-BE49-F238E27FC236}">
                <a16:creationId xmlns:a16="http://schemas.microsoft.com/office/drawing/2014/main" id="{71D33ACF-9AA3-00B9-C0F4-CBA0CE349225}"/>
              </a:ext>
            </a:extLst>
          </p:cNvPr>
          <p:cNvSpPr txBox="1">
            <a:spLocks noChangeArrowheads="1"/>
          </p:cNvSpPr>
          <p:nvPr/>
        </p:nvSpPr>
        <p:spPr bwMode="auto">
          <a:xfrm>
            <a:off x="2148393" y="6062832"/>
            <a:ext cx="6332537" cy="523220"/>
          </a:xfrm>
          <a:prstGeom prst="rect">
            <a:avLst/>
          </a:prstGeom>
          <a:noFill/>
          <a:ln w="9525">
            <a:solidFill>
              <a:srgbClr val="000000"/>
            </a:solidFill>
            <a:prstDash val="sysDash"/>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r>
              <a:rPr kumimoji="1" lang="en-US" altLang="ja-JP" sz="1400" dirty="0">
                <a:latin typeface="HG丸ｺﾞｼｯｸM-PRO" pitchFamily="50" charset="-128"/>
                <a:ea typeface="HG丸ｺﾞｼｯｸM-PRO" pitchFamily="50" charset="-128"/>
              </a:rPr>
              <a:t>※</a:t>
            </a:r>
            <a:r>
              <a:rPr kumimoji="1" lang="ja-JP" altLang="en-US" sz="1400" dirty="0">
                <a:latin typeface="HG丸ｺﾞｼｯｸM-PRO" pitchFamily="50" charset="-128"/>
                <a:ea typeface="HG丸ｺﾞｼｯｸM-PRO" pitchFamily="50" charset="-128"/>
              </a:rPr>
              <a:t>Ａ研修：スキルアップ研修（</a:t>
            </a:r>
            <a:r>
              <a:rPr kumimoji="1" lang="en-US" altLang="ja-JP" sz="1400" dirty="0">
                <a:latin typeface="HG丸ｺﾞｼｯｸM-PRO" pitchFamily="50" charset="-128"/>
                <a:ea typeface="HG丸ｺﾞｼｯｸM-PRO" pitchFamily="50" charset="-128"/>
              </a:rPr>
              <a:t>6</a:t>
            </a:r>
            <a:r>
              <a:rPr kumimoji="1" lang="ja-JP" altLang="en-US" sz="1400" dirty="0">
                <a:latin typeface="HG丸ｺﾞｼｯｸM-PRO" pitchFamily="50" charset="-128"/>
                <a:ea typeface="HG丸ｺﾞｼｯｸM-PRO" pitchFamily="50" charset="-128"/>
              </a:rPr>
              <a:t>時間を</a:t>
            </a:r>
            <a:r>
              <a:rPr kumimoji="1" lang="en-US" altLang="ja-JP" sz="1400" dirty="0">
                <a:latin typeface="HG丸ｺﾞｼｯｸM-PRO" pitchFamily="50" charset="-128"/>
                <a:ea typeface="HG丸ｺﾞｼｯｸM-PRO" pitchFamily="50" charset="-128"/>
              </a:rPr>
              <a:t>1</a:t>
            </a:r>
            <a:r>
              <a:rPr kumimoji="1" lang="ja-JP" altLang="en-US" sz="1400" dirty="0">
                <a:latin typeface="HG丸ｺﾞｼｯｸM-PRO" pitchFamily="50" charset="-128"/>
                <a:ea typeface="HG丸ｺﾞｼｯｸM-PRO" pitchFamily="50" charset="-128"/>
              </a:rPr>
              <a:t>回とする）</a:t>
            </a:r>
            <a:endParaRPr kumimoji="1" lang="en-US" altLang="ja-JP" sz="1400" dirty="0">
              <a:latin typeface="HG丸ｺﾞｼｯｸM-PRO" pitchFamily="50" charset="-128"/>
              <a:ea typeface="HG丸ｺﾞｼｯｸM-PRO" pitchFamily="50" charset="-128"/>
            </a:endParaRPr>
          </a:p>
          <a:p>
            <a:pPr eaLnBrk="1" hangingPunct="1"/>
            <a:r>
              <a:rPr kumimoji="1" lang="ja-JP" altLang="en-US" sz="1400" dirty="0">
                <a:latin typeface="HG丸ｺﾞｼｯｸM-PRO" pitchFamily="50" charset="-128"/>
                <a:ea typeface="HG丸ｺﾞｼｯｸM-PRO" pitchFamily="50" charset="-128"/>
              </a:rPr>
              <a:t>　Ｂ研修：品質向上研究会</a:t>
            </a:r>
            <a:endParaRPr kumimoji="1" lang="en-US" altLang="ja-JP" sz="1400" dirty="0">
              <a:latin typeface="HG丸ｺﾞｼｯｸM-PRO" pitchFamily="50" charset="-128"/>
              <a:ea typeface="HG丸ｺﾞｼｯｸM-PRO" pitchFamily="50" charset="-128"/>
            </a:endParaRPr>
          </a:p>
        </p:txBody>
      </p:sp>
    </p:spTree>
    <p:extLst>
      <p:ext uri="{BB962C8B-B14F-4D97-AF65-F5344CB8AC3E}">
        <p14:creationId xmlns:p14="http://schemas.microsoft.com/office/powerpoint/2010/main" val="31163771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D8896D30-750D-3A2A-2D0B-64E56BF5CD5E}"/>
              </a:ext>
            </a:extLst>
          </p:cNvPr>
          <p:cNvSpPr>
            <a:spLocks noGrp="1"/>
          </p:cNvSpPr>
          <p:nvPr>
            <p:ph type="sldNum" sz="quarter" idx="12"/>
          </p:nvPr>
        </p:nvSpPr>
        <p:spPr>
          <a:xfrm>
            <a:off x="6938963" y="6356350"/>
            <a:ext cx="2057400" cy="365125"/>
          </a:xfrm>
        </p:spPr>
        <p:txBody>
          <a:bodyPr/>
          <a:lstStyle/>
          <a:p>
            <a:pPr>
              <a:defRPr/>
            </a:pPr>
            <a:fld id="{EEB33F68-538E-4767-BBD2-8B2FF27C3B52}" type="slidenum">
              <a:rPr lang="ja-JP" altLang="en-US"/>
              <a:pPr>
                <a:defRPr/>
              </a:pPr>
              <a:t>15</a:t>
            </a:fld>
            <a:endParaRPr lang="ja-JP" altLang="en-US"/>
          </a:p>
        </p:txBody>
      </p:sp>
      <p:sp>
        <p:nvSpPr>
          <p:cNvPr id="5" name="テキスト ボックス 10">
            <a:extLst>
              <a:ext uri="{FF2B5EF4-FFF2-40B4-BE49-F238E27FC236}">
                <a16:creationId xmlns:a16="http://schemas.microsoft.com/office/drawing/2014/main" id="{1101D86B-1649-797D-54F8-2AEC237B89D2}"/>
              </a:ext>
            </a:extLst>
          </p:cNvPr>
          <p:cNvSpPr txBox="1">
            <a:spLocks noChangeArrowheads="1"/>
          </p:cNvSpPr>
          <p:nvPr/>
        </p:nvSpPr>
        <p:spPr bwMode="auto">
          <a:xfrm>
            <a:off x="293688" y="973138"/>
            <a:ext cx="820102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r>
              <a:rPr lang="ja-JP" altLang="en-US" dirty="0">
                <a:latin typeface="HG丸ｺﾞｼｯｸM-PRO" pitchFamily="50" charset="-128"/>
                <a:ea typeface="HG丸ｺﾞｼｯｸM-PRO" pitchFamily="50" charset="-128"/>
              </a:rPr>
              <a:t>ユーザ協会ホームページより</a:t>
            </a:r>
            <a:r>
              <a:rPr lang="en-US" altLang="ja-JP" dirty="0">
                <a:latin typeface="HG丸ｺﾞｼｯｸM-PRO" pitchFamily="50" charset="-128"/>
                <a:ea typeface="HG丸ｺﾞｼｯｸM-PRO" pitchFamily="50" charset="-128"/>
              </a:rPr>
              <a:t>https://www.jtua.or.jp/education/moshimoshi/</a:t>
            </a:r>
          </a:p>
        </p:txBody>
      </p:sp>
      <p:sp>
        <p:nvSpPr>
          <p:cNvPr id="6" name="テキスト ボックス 1">
            <a:extLst>
              <a:ext uri="{FF2B5EF4-FFF2-40B4-BE49-F238E27FC236}">
                <a16:creationId xmlns:a16="http://schemas.microsoft.com/office/drawing/2014/main" id="{6DCF6CC5-A1EC-BB9C-920D-ADDA1C705C01}"/>
              </a:ext>
            </a:extLst>
          </p:cNvPr>
          <p:cNvSpPr txBox="1">
            <a:spLocks noChangeArrowheads="1"/>
          </p:cNvSpPr>
          <p:nvPr/>
        </p:nvSpPr>
        <p:spPr bwMode="auto">
          <a:xfrm>
            <a:off x="293688" y="130175"/>
            <a:ext cx="736611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r>
              <a:rPr kumimoji="1" lang="ja-JP" altLang="en-US" sz="2800" b="1" dirty="0">
                <a:latin typeface="HG丸ｺﾞｼｯｸM-PRO" pitchFamily="50" charset="-128"/>
                <a:ea typeface="HG丸ｺﾞｼｯｸM-PRO" pitchFamily="50" charset="-128"/>
              </a:rPr>
              <a:t>指導者級資格の方たちへの情報提供について</a:t>
            </a:r>
          </a:p>
        </p:txBody>
      </p:sp>
      <p:cxnSp>
        <p:nvCxnSpPr>
          <p:cNvPr id="7" name="直線コネクタ 6">
            <a:extLst>
              <a:ext uri="{FF2B5EF4-FFF2-40B4-BE49-F238E27FC236}">
                <a16:creationId xmlns:a16="http://schemas.microsoft.com/office/drawing/2014/main" id="{6793142D-E9B6-70E8-AF3E-96E73706CB2D}"/>
              </a:ext>
            </a:extLst>
          </p:cNvPr>
          <p:cNvCxnSpPr/>
          <p:nvPr/>
        </p:nvCxnSpPr>
        <p:spPr>
          <a:xfrm>
            <a:off x="76200" y="812800"/>
            <a:ext cx="8991600"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12" name="テキスト ボックス 10">
            <a:extLst>
              <a:ext uri="{FF2B5EF4-FFF2-40B4-BE49-F238E27FC236}">
                <a16:creationId xmlns:a16="http://schemas.microsoft.com/office/drawing/2014/main" id="{AE64065C-7551-AD8C-29A0-1B18062EADA2}"/>
              </a:ext>
            </a:extLst>
          </p:cNvPr>
          <p:cNvSpPr txBox="1">
            <a:spLocks noChangeArrowheads="1"/>
          </p:cNvSpPr>
          <p:nvPr/>
        </p:nvSpPr>
        <p:spPr bwMode="auto">
          <a:xfrm>
            <a:off x="1291876" y="5505201"/>
            <a:ext cx="261087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r>
              <a:rPr lang="ja-JP" altLang="en-US" dirty="0">
                <a:latin typeface="HG丸ｺﾞｼｯｸM-PRO" pitchFamily="50" charset="-128"/>
                <a:ea typeface="HG丸ｺﾞｼｯｸM-PRO" pitchFamily="50" charset="-128"/>
              </a:rPr>
              <a:t>実施機関専用ページへ</a:t>
            </a:r>
            <a:endParaRPr lang="en-US" altLang="ja-JP" dirty="0">
              <a:latin typeface="HG丸ｺﾞｼｯｸM-PRO" pitchFamily="50" charset="-128"/>
              <a:ea typeface="HG丸ｺﾞｼｯｸM-PRO" pitchFamily="50" charset="-128"/>
            </a:endParaRPr>
          </a:p>
        </p:txBody>
      </p:sp>
      <p:pic>
        <p:nvPicPr>
          <p:cNvPr id="20" name="図 19">
            <a:extLst>
              <a:ext uri="{FF2B5EF4-FFF2-40B4-BE49-F238E27FC236}">
                <a16:creationId xmlns:a16="http://schemas.microsoft.com/office/drawing/2014/main" id="{FDC52738-529C-8F55-56B3-86064573409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0055" y="1661505"/>
            <a:ext cx="4729069" cy="3044803"/>
          </a:xfrm>
          <a:prstGeom prst="rect">
            <a:avLst/>
          </a:prstGeom>
        </p:spPr>
      </p:pic>
      <p:sp>
        <p:nvSpPr>
          <p:cNvPr id="11" name="矢印: 右 10">
            <a:extLst>
              <a:ext uri="{FF2B5EF4-FFF2-40B4-BE49-F238E27FC236}">
                <a16:creationId xmlns:a16="http://schemas.microsoft.com/office/drawing/2014/main" id="{8F48BBA6-15A6-FCE7-D001-8027B5500C75}"/>
              </a:ext>
            </a:extLst>
          </p:cNvPr>
          <p:cNvSpPr/>
          <p:nvPr/>
        </p:nvSpPr>
        <p:spPr>
          <a:xfrm rot="6473118">
            <a:off x="2720457" y="4383633"/>
            <a:ext cx="1735680" cy="25623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kumimoji="1" lang="ja-JP" altLang="en-US"/>
          </a:p>
        </p:txBody>
      </p:sp>
      <p:sp>
        <p:nvSpPr>
          <p:cNvPr id="9" name="矢印: 右 8">
            <a:extLst>
              <a:ext uri="{FF2B5EF4-FFF2-40B4-BE49-F238E27FC236}">
                <a16:creationId xmlns:a16="http://schemas.microsoft.com/office/drawing/2014/main" id="{523C7CA3-F469-2F36-70E9-91B19DEE37E8}"/>
              </a:ext>
            </a:extLst>
          </p:cNvPr>
          <p:cNvSpPr/>
          <p:nvPr/>
        </p:nvSpPr>
        <p:spPr>
          <a:xfrm rot="4340514">
            <a:off x="4219934" y="3831694"/>
            <a:ext cx="636002" cy="2783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kumimoji="1" lang="ja-JP" altLang="en-US"/>
          </a:p>
        </p:txBody>
      </p:sp>
      <p:pic>
        <p:nvPicPr>
          <p:cNvPr id="14" name="図 13">
            <a:extLst>
              <a:ext uri="{FF2B5EF4-FFF2-40B4-BE49-F238E27FC236}">
                <a16:creationId xmlns:a16="http://schemas.microsoft.com/office/drawing/2014/main" id="{8406BE33-C359-B2A9-F574-68CD4851BE70}"/>
              </a:ext>
            </a:extLst>
          </p:cNvPr>
          <p:cNvPicPr>
            <a:picLocks noChangeAspect="1"/>
          </p:cNvPicPr>
          <p:nvPr/>
        </p:nvPicPr>
        <p:blipFill>
          <a:blip r:embed="rId3"/>
          <a:stretch>
            <a:fillRect/>
          </a:stretch>
        </p:blipFill>
        <p:spPr>
          <a:xfrm>
            <a:off x="4231684" y="4359703"/>
            <a:ext cx="4435747" cy="2225259"/>
          </a:xfrm>
          <a:prstGeom prst="rect">
            <a:avLst/>
          </a:prstGeom>
        </p:spPr>
      </p:pic>
      <p:sp>
        <p:nvSpPr>
          <p:cNvPr id="21" name="テキスト ボックス 10">
            <a:extLst>
              <a:ext uri="{FF2B5EF4-FFF2-40B4-BE49-F238E27FC236}">
                <a16:creationId xmlns:a16="http://schemas.microsoft.com/office/drawing/2014/main" id="{026E5F6B-B25E-4F90-6FF6-C6C5BB02AAE7}"/>
              </a:ext>
            </a:extLst>
          </p:cNvPr>
          <p:cNvSpPr txBox="1">
            <a:spLocks noChangeArrowheads="1"/>
          </p:cNvSpPr>
          <p:nvPr/>
        </p:nvSpPr>
        <p:spPr bwMode="auto">
          <a:xfrm>
            <a:off x="5577839" y="3510999"/>
            <a:ext cx="261087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r>
              <a:rPr lang="ja-JP" altLang="en-US" dirty="0">
                <a:latin typeface="HG丸ｺﾞｼｯｸM-PRO" pitchFamily="50" charset="-128"/>
                <a:ea typeface="HG丸ｺﾞｼｯｸM-PRO" pitchFamily="50" charset="-128"/>
              </a:rPr>
              <a:t>パスワード</a:t>
            </a:r>
            <a:endParaRPr lang="en-US" altLang="ja-JP" dirty="0">
              <a:latin typeface="HG丸ｺﾞｼｯｸM-PRO" pitchFamily="50" charset="-128"/>
              <a:ea typeface="HG丸ｺﾞｼｯｸM-PRO" pitchFamily="50" charset="-128"/>
            </a:endParaRPr>
          </a:p>
          <a:p>
            <a:pPr eaLnBrk="1" hangingPunct="1"/>
            <a:r>
              <a:rPr lang="en-US" altLang="ja-JP" dirty="0">
                <a:latin typeface="HG丸ｺﾞｼｯｸM-PRO" pitchFamily="50" charset="-128"/>
                <a:ea typeface="HG丸ｺﾞｼｯｸM-PRO" pitchFamily="50" charset="-128"/>
              </a:rPr>
              <a:t>moshimoshi2050</a:t>
            </a:r>
          </a:p>
        </p:txBody>
      </p:sp>
    </p:spTree>
    <p:extLst>
      <p:ext uri="{BB962C8B-B14F-4D97-AF65-F5344CB8AC3E}">
        <p14:creationId xmlns:p14="http://schemas.microsoft.com/office/powerpoint/2010/main" val="26170664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D8896D30-750D-3A2A-2D0B-64E56BF5CD5E}"/>
              </a:ext>
            </a:extLst>
          </p:cNvPr>
          <p:cNvSpPr>
            <a:spLocks noGrp="1"/>
          </p:cNvSpPr>
          <p:nvPr>
            <p:ph type="sldNum" sz="quarter" idx="12"/>
          </p:nvPr>
        </p:nvSpPr>
        <p:spPr>
          <a:xfrm>
            <a:off x="6938963" y="6356350"/>
            <a:ext cx="2057400" cy="365125"/>
          </a:xfrm>
        </p:spPr>
        <p:txBody>
          <a:bodyPr/>
          <a:lstStyle/>
          <a:p>
            <a:pPr>
              <a:defRPr/>
            </a:pPr>
            <a:fld id="{EEB33F68-538E-4767-BBD2-8B2FF27C3B52}" type="slidenum">
              <a:rPr lang="ja-JP" altLang="en-US"/>
              <a:pPr>
                <a:defRPr/>
              </a:pPr>
              <a:t>16</a:t>
            </a:fld>
            <a:endParaRPr lang="ja-JP" altLang="en-US"/>
          </a:p>
        </p:txBody>
      </p:sp>
      <p:sp>
        <p:nvSpPr>
          <p:cNvPr id="6" name="テキスト ボックス 1">
            <a:extLst>
              <a:ext uri="{FF2B5EF4-FFF2-40B4-BE49-F238E27FC236}">
                <a16:creationId xmlns:a16="http://schemas.microsoft.com/office/drawing/2014/main" id="{6DCF6CC5-A1EC-BB9C-920D-ADDA1C705C01}"/>
              </a:ext>
            </a:extLst>
          </p:cNvPr>
          <p:cNvSpPr txBox="1">
            <a:spLocks noChangeArrowheads="1"/>
          </p:cNvSpPr>
          <p:nvPr/>
        </p:nvSpPr>
        <p:spPr bwMode="auto">
          <a:xfrm>
            <a:off x="293688" y="130175"/>
            <a:ext cx="775885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r>
              <a:rPr kumimoji="1" lang="ja-JP" altLang="en-US" sz="2800" b="1" dirty="0">
                <a:latin typeface="HG丸ｺﾞｼｯｸM-PRO" pitchFamily="50" charset="-128"/>
                <a:ea typeface="HG丸ｺﾞｼｯｸM-PRO" pitchFamily="50" charset="-128"/>
              </a:rPr>
              <a:t>指導者級資格の方たちへのインフォメーション</a:t>
            </a:r>
          </a:p>
        </p:txBody>
      </p:sp>
      <p:cxnSp>
        <p:nvCxnSpPr>
          <p:cNvPr id="7" name="直線コネクタ 6">
            <a:extLst>
              <a:ext uri="{FF2B5EF4-FFF2-40B4-BE49-F238E27FC236}">
                <a16:creationId xmlns:a16="http://schemas.microsoft.com/office/drawing/2014/main" id="{6793142D-E9B6-70E8-AF3E-96E73706CB2D}"/>
              </a:ext>
            </a:extLst>
          </p:cNvPr>
          <p:cNvCxnSpPr/>
          <p:nvPr/>
        </p:nvCxnSpPr>
        <p:spPr>
          <a:xfrm>
            <a:off x="76200" y="812800"/>
            <a:ext cx="8991600" cy="0"/>
          </a:xfrm>
          <a:prstGeom prst="line">
            <a:avLst/>
          </a:prstGeom>
          <a:ln w="57150"/>
        </p:spPr>
        <p:style>
          <a:lnRef idx="1">
            <a:schemeClr val="accent1"/>
          </a:lnRef>
          <a:fillRef idx="0">
            <a:schemeClr val="accent1"/>
          </a:fillRef>
          <a:effectRef idx="0">
            <a:schemeClr val="accent1"/>
          </a:effectRef>
          <a:fontRef idx="minor">
            <a:schemeClr val="tx1"/>
          </a:fontRef>
        </p:style>
      </p:cxnSp>
      <p:pic>
        <p:nvPicPr>
          <p:cNvPr id="14" name="図 13">
            <a:extLst>
              <a:ext uri="{FF2B5EF4-FFF2-40B4-BE49-F238E27FC236}">
                <a16:creationId xmlns:a16="http://schemas.microsoft.com/office/drawing/2014/main" id="{8406BE33-C359-B2A9-F574-68CD4851BE70}"/>
              </a:ext>
            </a:extLst>
          </p:cNvPr>
          <p:cNvPicPr>
            <a:picLocks noChangeAspect="1"/>
          </p:cNvPicPr>
          <p:nvPr/>
        </p:nvPicPr>
        <p:blipFill>
          <a:blip r:embed="rId2"/>
          <a:stretch>
            <a:fillRect/>
          </a:stretch>
        </p:blipFill>
        <p:spPr>
          <a:xfrm>
            <a:off x="521680" y="1563887"/>
            <a:ext cx="4435747" cy="2225259"/>
          </a:xfrm>
          <a:prstGeom prst="rect">
            <a:avLst/>
          </a:prstGeom>
        </p:spPr>
      </p:pic>
      <p:sp>
        <p:nvSpPr>
          <p:cNvPr id="21" name="テキスト ボックス 10">
            <a:extLst>
              <a:ext uri="{FF2B5EF4-FFF2-40B4-BE49-F238E27FC236}">
                <a16:creationId xmlns:a16="http://schemas.microsoft.com/office/drawing/2014/main" id="{026E5F6B-B25E-4F90-6FF6-C6C5BB02AAE7}"/>
              </a:ext>
            </a:extLst>
          </p:cNvPr>
          <p:cNvSpPr txBox="1">
            <a:spLocks noChangeArrowheads="1"/>
          </p:cNvSpPr>
          <p:nvPr/>
        </p:nvSpPr>
        <p:spPr bwMode="auto">
          <a:xfrm>
            <a:off x="5801359" y="1201073"/>
            <a:ext cx="261087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r>
              <a:rPr lang="ja-JP" altLang="en-US" dirty="0">
                <a:latin typeface="HG丸ｺﾞｼｯｸM-PRO" pitchFamily="50" charset="-128"/>
                <a:ea typeface="HG丸ｺﾞｼｯｸM-PRO" pitchFamily="50" charset="-128"/>
              </a:rPr>
              <a:t>パスワード</a:t>
            </a:r>
            <a:endParaRPr lang="en-US" altLang="ja-JP" dirty="0">
              <a:latin typeface="HG丸ｺﾞｼｯｸM-PRO" pitchFamily="50" charset="-128"/>
              <a:ea typeface="HG丸ｺﾞｼｯｸM-PRO" pitchFamily="50" charset="-128"/>
            </a:endParaRPr>
          </a:p>
          <a:p>
            <a:pPr eaLnBrk="1" hangingPunct="1"/>
            <a:r>
              <a:rPr lang="en-US" altLang="ja-JP" dirty="0">
                <a:latin typeface="HG丸ｺﾞｼｯｸM-PRO" pitchFamily="50" charset="-128"/>
                <a:ea typeface="HG丸ｺﾞｼｯｸM-PRO" pitchFamily="50" charset="-128"/>
              </a:rPr>
              <a:t>moshimoshi2050</a:t>
            </a:r>
          </a:p>
        </p:txBody>
      </p:sp>
      <p:sp>
        <p:nvSpPr>
          <p:cNvPr id="3" name="テキスト ボックス 2">
            <a:extLst>
              <a:ext uri="{FF2B5EF4-FFF2-40B4-BE49-F238E27FC236}">
                <a16:creationId xmlns:a16="http://schemas.microsoft.com/office/drawing/2014/main" id="{CC11B27B-B77D-864A-398F-03B54F06F492}"/>
              </a:ext>
            </a:extLst>
          </p:cNvPr>
          <p:cNvSpPr txBox="1"/>
          <p:nvPr/>
        </p:nvSpPr>
        <p:spPr>
          <a:xfrm>
            <a:off x="438044" y="877908"/>
            <a:ext cx="4834996" cy="646331"/>
          </a:xfrm>
          <a:prstGeom prst="rect">
            <a:avLst/>
          </a:prstGeom>
          <a:noFill/>
        </p:spPr>
        <p:txBody>
          <a:bodyPr wrap="square">
            <a:spAutoFit/>
          </a:bodyPr>
          <a:lstStyle/>
          <a:p>
            <a:r>
              <a:rPr lang="en-US" altLang="ja-JP" dirty="0">
                <a:latin typeface="HG丸ｺﾞｼｯｸM-PRO" panose="020F0600000000000000" pitchFamily="50" charset="-128"/>
                <a:ea typeface="HG丸ｺﾞｼｯｸM-PRO" panose="020F0600000000000000" pitchFamily="50" charset="-128"/>
              </a:rPr>
              <a:t>https://www.jtua.or.jp/education/moshimoshi/report/</a:t>
            </a:r>
            <a:endParaRPr lang="ja-JP" altLang="en-US" dirty="0">
              <a:latin typeface="HG丸ｺﾞｼｯｸM-PRO" panose="020F0600000000000000" pitchFamily="50" charset="-128"/>
              <a:ea typeface="HG丸ｺﾞｼｯｸM-PRO" panose="020F0600000000000000" pitchFamily="50" charset="-128"/>
            </a:endParaRPr>
          </a:p>
        </p:txBody>
      </p:sp>
      <p:pic>
        <p:nvPicPr>
          <p:cNvPr id="10" name="図 9">
            <a:extLst>
              <a:ext uri="{FF2B5EF4-FFF2-40B4-BE49-F238E27FC236}">
                <a16:creationId xmlns:a16="http://schemas.microsoft.com/office/drawing/2014/main" id="{FE747114-0D6A-AAB8-577C-B03517E0A9A5}"/>
              </a:ext>
            </a:extLst>
          </p:cNvPr>
          <p:cNvPicPr>
            <a:picLocks noChangeAspect="1"/>
          </p:cNvPicPr>
          <p:nvPr/>
        </p:nvPicPr>
        <p:blipFill>
          <a:blip r:embed="rId3"/>
          <a:stretch>
            <a:fillRect/>
          </a:stretch>
        </p:blipFill>
        <p:spPr>
          <a:xfrm>
            <a:off x="3531916" y="3828794"/>
            <a:ext cx="4435747" cy="2213438"/>
          </a:xfrm>
          <a:prstGeom prst="rect">
            <a:avLst/>
          </a:prstGeom>
        </p:spPr>
      </p:pic>
      <p:sp>
        <p:nvSpPr>
          <p:cNvPr id="9" name="矢印: 右 8">
            <a:extLst>
              <a:ext uri="{FF2B5EF4-FFF2-40B4-BE49-F238E27FC236}">
                <a16:creationId xmlns:a16="http://schemas.microsoft.com/office/drawing/2014/main" id="{523C7CA3-F469-2F36-70E9-91B19DEE37E8}"/>
              </a:ext>
            </a:extLst>
          </p:cNvPr>
          <p:cNvSpPr/>
          <p:nvPr/>
        </p:nvSpPr>
        <p:spPr>
          <a:xfrm rot="4340514">
            <a:off x="3464106" y="3689607"/>
            <a:ext cx="636002" cy="2783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kumimoji="1" lang="ja-JP" altLang="en-US"/>
          </a:p>
        </p:txBody>
      </p:sp>
      <p:sp>
        <p:nvSpPr>
          <p:cNvPr id="13" name="テキスト ボックス 1">
            <a:extLst>
              <a:ext uri="{FF2B5EF4-FFF2-40B4-BE49-F238E27FC236}">
                <a16:creationId xmlns:a16="http://schemas.microsoft.com/office/drawing/2014/main" id="{5BC6E438-23E9-36DB-673B-0E606B77728E}"/>
              </a:ext>
            </a:extLst>
          </p:cNvPr>
          <p:cNvSpPr txBox="1">
            <a:spLocks noChangeArrowheads="1"/>
          </p:cNvSpPr>
          <p:nvPr/>
        </p:nvSpPr>
        <p:spPr bwMode="auto">
          <a:xfrm>
            <a:off x="804275" y="5118902"/>
            <a:ext cx="2977832"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r>
              <a:rPr kumimoji="1" lang="ja-JP" altLang="en-US" dirty="0">
                <a:latin typeface="HG丸ｺﾞｼｯｸM-PRO" pitchFamily="50" charset="-128"/>
                <a:ea typeface="HG丸ｺﾞｼｯｸM-PRO" pitchFamily="50" charset="-128"/>
              </a:rPr>
              <a:t>指導者級資格更新に必要な</a:t>
            </a:r>
            <a:r>
              <a:rPr kumimoji="1" lang="en-US" altLang="ja-JP" dirty="0">
                <a:latin typeface="HG丸ｺﾞｼｯｸM-PRO" pitchFamily="50" charset="-128"/>
                <a:ea typeface="HG丸ｺﾞｼｯｸM-PRO" pitchFamily="50" charset="-128"/>
              </a:rPr>
              <a:t>A</a:t>
            </a:r>
            <a:r>
              <a:rPr kumimoji="1" lang="ja-JP" altLang="en-US" dirty="0">
                <a:latin typeface="HG丸ｺﾞｼｯｸM-PRO" pitchFamily="50" charset="-128"/>
                <a:ea typeface="HG丸ｺﾞｼｯｸM-PRO" pitchFamily="50" charset="-128"/>
              </a:rPr>
              <a:t>研修・</a:t>
            </a:r>
            <a:r>
              <a:rPr kumimoji="1" lang="en-US" altLang="ja-JP" dirty="0">
                <a:latin typeface="HG丸ｺﾞｼｯｸM-PRO" pitchFamily="50" charset="-128"/>
                <a:ea typeface="HG丸ｺﾞｼｯｸM-PRO" pitchFamily="50" charset="-128"/>
              </a:rPr>
              <a:t>B</a:t>
            </a:r>
            <a:r>
              <a:rPr kumimoji="1" lang="ja-JP" altLang="en-US" dirty="0">
                <a:latin typeface="HG丸ｺﾞｼｯｸM-PRO" pitchFamily="50" charset="-128"/>
                <a:ea typeface="HG丸ｺﾞｼｯｸM-PRO" pitchFamily="50" charset="-128"/>
              </a:rPr>
              <a:t>研修等の情報を掲載</a:t>
            </a:r>
          </a:p>
        </p:txBody>
      </p:sp>
    </p:spTree>
    <p:extLst>
      <p:ext uri="{BB962C8B-B14F-4D97-AF65-F5344CB8AC3E}">
        <p14:creationId xmlns:p14="http://schemas.microsoft.com/office/powerpoint/2010/main" val="37077142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1">
            <a:extLst>
              <a:ext uri="{FF2B5EF4-FFF2-40B4-BE49-F238E27FC236}">
                <a16:creationId xmlns:a16="http://schemas.microsoft.com/office/drawing/2014/main" id="{11EA2081-32D7-5067-CA89-177E8945414C}"/>
              </a:ext>
            </a:extLst>
          </p:cNvPr>
          <p:cNvSpPr txBox="1">
            <a:spLocks noChangeArrowheads="1"/>
          </p:cNvSpPr>
          <p:nvPr/>
        </p:nvSpPr>
        <p:spPr bwMode="auto">
          <a:xfrm>
            <a:off x="293688" y="130175"/>
            <a:ext cx="343074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r>
              <a:rPr kumimoji="1" lang="ja-JP" altLang="en-US" sz="2800" b="1" dirty="0">
                <a:latin typeface="HG丸ｺﾞｼｯｸM-PRO" pitchFamily="50" charset="-128"/>
                <a:ea typeface="HG丸ｺﾞｼｯｸM-PRO" pitchFamily="50" charset="-128"/>
              </a:rPr>
              <a:t>連絡先が変わったら</a:t>
            </a:r>
          </a:p>
        </p:txBody>
      </p:sp>
      <p:cxnSp>
        <p:nvCxnSpPr>
          <p:cNvPr id="7" name="直線コネクタ 6">
            <a:extLst>
              <a:ext uri="{FF2B5EF4-FFF2-40B4-BE49-F238E27FC236}">
                <a16:creationId xmlns:a16="http://schemas.microsoft.com/office/drawing/2014/main" id="{7041297A-7874-8250-DC70-F3A770D9AEF7}"/>
              </a:ext>
            </a:extLst>
          </p:cNvPr>
          <p:cNvCxnSpPr/>
          <p:nvPr/>
        </p:nvCxnSpPr>
        <p:spPr>
          <a:xfrm>
            <a:off x="76200" y="812800"/>
            <a:ext cx="8991600" cy="0"/>
          </a:xfrm>
          <a:prstGeom prst="line">
            <a:avLst/>
          </a:prstGeom>
          <a:ln w="57150"/>
        </p:spPr>
        <p:style>
          <a:lnRef idx="1">
            <a:schemeClr val="accent1"/>
          </a:lnRef>
          <a:fillRef idx="0">
            <a:schemeClr val="accent1"/>
          </a:fillRef>
          <a:effectRef idx="0">
            <a:schemeClr val="accent1"/>
          </a:effectRef>
          <a:fontRef idx="minor">
            <a:schemeClr val="tx1"/>
          </a:fontRef>
        </p:style>
      </p:cxnSp>
      <p:pic>
        <p:nvPicPr>
          <p:cNvPr id="8" name="図 7">
            <a:extLst>
              <a:ext uri="{FF2B5EF4-FFF2-40B4-BE49-F238E27FC236}">
                <a16:creationId xmlns:a16="http://schemas.microsoft.com/office/drawing/2014/main" id="{9AC6E504-C14B-E4BF-B0CC-03AB529BDF2E}"/>
              </a:ext>
            </a:extLst>
          </p:cNvPr>
          <p:cNvPicPr>
            <a:picLocks noChangeAspect="1"/>
          </p:cNvPicPr>
          <p:nvPr/>
        </p:nvPicPr>
        <p:blipFill>
          <a:blip r:embed="rId2"/>
          <a:stretch>
            <a:fillRect/>
          </a:stretch>
        </p:blipFill>
        <p:spPr>
          <a:xfrm>
            <a:off x="348422" y="905145"/>
            <a:ext cx="6007773" cy="3387255"/>
          </a:xfrm>
          <a:prstGeom prst="rect">
            <a:avLst/>
          </a:prstGeom>
        </p:spPr>
      </p:pic>
      <p:pic>
        <p:nvPicPr>
          <p:cNvPr id="10" name="図 9">
            <a:extLst>
              <a:ext uri="{FF2B5EF4-FFF2-40B4-BE49-F238E27FC236}">
                <a16:creationId xmlns:a16="http://schemas.microsoft.com/office/drawing/2014/main" id="{CA42A630-0737-F2ED-4AAC-622E679A9279}"/>
              </a:ext>
            </a:extLst>
          </p:cNvPr>
          <p:cNvPicPr>
            <a:picLocks noChangeAspect="1"/>
          </p:cNvPicPr>
          <p:nvPr/>
        </p:nvPicPr>
        <p:blipFill>
          <a:blip r:embed="rId3"/>
          <a:stretch>
            <a:fillRect/>
          </a:stretch>
        </p:blipFill>
        <p:spPr>
          <a:xfrm>
            <a:off x="996215" y="4504554"/>
            <a:ext cx="5809785" cy="2107929"/>
          </a:xfrm>
          <a:prstGeom prst="rect">
            <a:avLst/>
          </a:prstGeom>
        </p:spPr>
      </p:pic>
      <p:sp>
        <p:nvSpPr>
          <p:cNvPr id="11" name="四角形: 角を丸くする 10">
            <a:extLst>
              <a:ext uri="{FF2B5EF4-FFF2-40B4-BE49-F238E27FC236}">
                <a16:creationId xmlns:a16="http://schemas.microsoft.com/office/drawing/2014/main" id="{5BA69D60-71B5-8054-17D3-13BD0A741FFC}"/>
              </a:ext>
            </a:extLst>
          </p:cNvPr>
          <p:cNvSpPr/>
          <p:nvPr/>
        </p:nvSpPr>
        <p:spPr>
          <a:xfrm>
            <a:off x="1014689" y="2249544"/>
            <a:ext cx="2509096" cy="936703"/>
          </a:xfrm>
          <a:prstGeom prst="roundRect">
            <a:avLst/>
          </a:prstGeom>
          <a:noFill/>
          <a:ln w="28575">
            <a:solidFill>
              <a:schemeClr val="accent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四角形: 角を丸くする 11">
            <a:extLst>
              <a:ext uri="{FF2B5EF4-FFF2-40B4-BE49-F238E27FC236}">
                <a16:creationId xmlns:a16="http://schemas.microsoft.com/office/drawing/2014/main" id="{73B75455-0537-2192-252D-2BD5B9CCF316}"/>
              </a:ext>
            </a:extLst>
          </p:cNvPr>
          <p:cNvSpPr/>
          <p:nvPr/>
        </p:nvSpPr>
        <p:spPr>
          <a:xfrm>
            <a:off x="1512849" y="5171449"/>
            <a:ext cx="2635405" cy="1352014"/>
          </a:xfrm>
          <a:prstGeom prst="roundRect">
            <a:avLst/>
          </a:prstGeom>
          <a:noFill/>
          <a:ln w="28575">
            <a:solidFill>
              <a:schemeClr val="accent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矢印: 右 12">
            <a:extLst>
              <a:ext uri="{FF2B5EF4-FFF2-40B4-BE49-F238E27FC236}">
                <a16:creationId xmlns:a16="http://schemas.microsoft.com/office/drawing/2014/main" id="{5369C69C-D345-7AF3-2EB5-CD3321BA0449}"/>
              </a:ext>
            </a:extLst>
          </p:cNvPr>
          <p:cNvSpPr/>
          <p:nvPr/>
        </p:nvSpPr>
        <p:spPr>
          <a:xfrm rot="4681462">
            <a:off x="2455884" y="3706484"/>
            <a:ext cx="1289144" cy="278375"/>
          </a:xfrm>
          <a:prstGeom prst="rightArrow">
            <a:avLst>
              <a:gd name="adj1" fmla="val 50000"/>
              <a:gd name="adj2" fmla="val 53130"/>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kumimoji="1" lang="ja-JP" altLang="en-US"/>
          </a:p>
        </p:txBody>
      </p:sp>
      <p:sp>
        <p:nvSpPr>
          <p:cNvPr id="14" name="テキスト ボックス 10">
            <a:extLst>
              <a:ext uri="{FF2B5EF4-FFF2-40B4-BE49-F238E27FC236}">
                <a16:creationId xmlns:a16="http://schemas.microsoft.com/office/drawing/2014/main" id="{4415FA0A-7160-93CA-F5CC-3C11A250474F}"/>
              </a:ext>
            </a:extLst>
          </p:cNvPr>
          <p:cNvSpPr txBox="1">
            <a:spLocks noChangeArrowheads="1"/>
          </p:cNvSpPr>
          <p:nvPr/>
        </p:nvSpPr>
        <p:spPr bwMode="auto">
          <a:xfrm>
            <a:off x="6356195" y="4106314"/>
            <a:ext cx="2610876" cy="1323439"/>
          </a:xfrm>
          <a:prstGeom prst="rect">
            <a:avLst/>
          </a:prstGeom>
          <a:solidFill>
            <a:schemeClr val="bg1"/>
          </a:solidFill>
          <a:ln>
            <a:noFill/>
          </a:ln>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r>
              <a:rPr lang="ja-JP" altLang="en-US" sz="1600" dirty="0">
                <a:latin typeface="HG丸ｺﾞｼｯｸM-PRO" pitchFamily="50" charset="-128"/>
                <a:ea typeface="HG丸ｺﾞｼｯｸM-PRO" pitchFamily="50" charset="-128"/>
              </a:rPr>
              <a:t>連絡先（メールアドレス、住所、所属会社、電話番号）などが変わった場合にはこちらから変更届をお願いします</a:t>
            </a:r>
            <a:endParaRPr lang="en-US" altLang="ja-JP" sz="1600" dirty="0">
              <a:latin typeface="HG丸ｺﾞｼｯｸM-PRO" pitchFamily="50" charset="-128"/>
              <a:ea typeface="HG丸ｺﾞｼｯｸM-PRO" pitchFamily="50" charset="-128"/>
            </a:endParaRPr>
          </a:p>
        </p:txBody>
      </p:sp>
    </p:spTree>
    <p:extLst>
      <p:ext uri="{BB962C8B-B14F-4D97-AF65-F5344CB8AC3E}">
        <p14:creationId xmlns:p14="http://schemas.microsoft.com/office/powerpoint/2010/main" val="2998439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859A8736-BF88-E240-32F5-D0F2515D0FAE}"/>
              </a:ext>
            </a:extLst>
          </p:cNvPr>
          <p:cNvSpPr txBox="1">
            <a:spLocks noChangeArrowheads="1"/>
          </p:cNvSpPr>
          <p:nvPr/>
        </p:nvSpPr>
        <p:spPr bwMode="auto">
          <a:xfrm>
            <a:off x="1427163" y="3167063"/>
            <a:ext cx="62896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r>
              <a:rPr kumimoji="1" lang="ja-JP" altLang="en-US" sz="2800">
                <a:latin typeface="HG丸ｺﾞｼｯｸM-PRO" pitchFamily="50" charset="-128"/>
                <a:ea typeface="HG丸ｺﾞｼｯｸM-PRO" pitchFamily="50" charset="-128"/>
              </a:rPr>
              <a:t>皆様のご活躍を楽しみにしております</a:t>
            </a:r>
          </a:p>
        </p:txBody>
      </p:sp>
      <p:sp>
        <p:nvSpPr>
          <p:cNvPr id="5" name="テキスト ボックス 1">
            <a:extLst>
              <a:ext uri="{FF2B5EF4-FFF2-40B4-BE49-F238E27FC236}">
                <a16:creationId xmlns:a16="http://schemas.microsoft.com/office/drawing/2014/main" id="{C3109E0F-9420-ABE5-8B05-FFEFA86AA635}"/>
              </a:ext>
            </a:extLst>
          </p:cNvPr>
          <p:cNvSpPr txBox="1">
            <a:spLocks noChangeArrowheads="1"/>
          </p:cNvSpPr>
          <p:nvPr/>
        </p:nvSpPr>
        <p:spPr bwMode="auto">
          <a:xfrm>
            <a:off x="293688" y="130175"/>
            <a:ext cx="126206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r>
              <a:rPr kumimoji="1" lang="ja-JP" altLang="en-US" sz="2800" b="1">
                <a:latin typeface="HG丸ｺﾞｼｯｸM-PRO" pitchFamily="50" charset="-128"/>
                <a:ea typeface="HG丸ｺﾞｼｯｸM-PRO" pitchFamily="50" charset="-128"/>
              </a:rPr>
              <a:t>最後に</a:t>
            </a:r>
          </a:p>
        </p:txBody>
      </p:sp>
      <p:cxnSp>
        <p:nvCxnSpPr>
          <p:cNvPr id="6" name="直線コネクタ 5">
            <a:extLst>
              <a:ext uri="{FF2B5EF4-FFF2-40B4-BE49-F238E27FC236}">
                <a16:creationId xmlns:a16="http://schemas.microsoft.com/office/drawing/2014/main" id="{A44C80D7-1848-4483-130A-404F390025D8}"/>
              </a:ext>
            </a:extLst>
          </p:cNvPr>
          <p:cNvCxnSpPr/>
          <p:nvPr/>
        </p:nvCxnSpPr>
        <p:spPr>
          <a:xfrm>
            <a:off x="76200" y="812800"/>
            <a:ext cx="8991600" cy="0"/>
          </a:xfrm>
          <a:prstGeom prst="line">
            <a:avLst/>
          </a:prstGeom>
          <a:ln w="571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811771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5">
            <a:extLst>
              <a:ext uri="{FF2B5EF4-FFF2-40B4-BE49-F238E27FC236}">
                <a16:creationId xmlns:a16="http://schemas.microsoft.com/office/drawing/2014/main" id="{3861013F-738C-A57E-E638-37CA75348731}"/>
              </a:ext>
            </a:extLst>
          </p:cNvPr>
          <p:cNvSpPr txBox="1">
            <a:spLocks noChangeArrowheads="1"/>
          </p:cNvSpPr>
          <p:nvPr/>
        </p:nvSpPr>
        <p:spPr bwMode="auto">
          <a:xfrm>
            <a:off x="293688" y="130175"/>
            <a:ext cx="162083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r>
              <a:rPr kumimoji="1" lang="ja-JP" altLang="en-US" sz="2800" b="1">
                <a:latin typeface="HG丸ｺﾞｼｯｸM-PRO" pitchFamily="50" charset="-128"/>
                <a:ea typeface="HG丸ｺﾞｼｯｸM-PRO" pitchFamily="50" charset="-128"/>
              </a:rPr>
              <a:t>はじめに</a:t>
            </a:r>
          </a:p>
        </p:txBody>
      </p:sp>
      <p:sp>
        <p:nvSpPr>
          <p:cNvPr id="5" name="テキスト ボックス 6">
            <a:extLst>
              <a:ext uri="{FF2B5EF4-FFF2-40B4-BE49-F238E27FC236}">
                <a16:creationId xmlns:a16="http://schemas.microsoft.com/office/drawing/2014/main" id="{2A749AFD-B92F-882E-2126-8FC47FAA1004}"/>
              </a:ext>
            </a:extLst>
          </p:cNvPr>
          <p:cNvSpPr txBox="1">
            <a:spLocks noChangeArrowheads="1"/>
          </p:cNvSpPr>
          <p:nvPr/>
        </p:nvSpPr>
        <p:spPr bwMode="auto">
          <a:xfrm>
            <a:off x="687388" y="2459038"/>
            <a:ext cx="7499350" cy="193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ctr" eaLnBrk="1" hangingPunct="1"/>
            <a:r>
              <a:rPr kumimoji="1" lang="ja-JP" altLang="en-US" sz="2400">
                <a:latin typeface="HG丸ｺﾞｼｯｸM-PRO" pitchFamily="50" charset="-128"/>
                <a:ea typeface="HG丸ｺﾞｼｯｸM-PRO" pitchFamily="50" charset="-128"/>
              </a:rPr>
              <a:t>もしもし検定指導者級合格おめでとうございます</a:t>
            </a:r>
            <a:endParaRPr kumimoji="1" lang="en-US" altLang="ja-JP" sz="2400">
              <a:latin typeface="HG丸ｺﾞｼｯｸM-PRO" pitchFamily="50" charset="-128"/>
              <a:ea typeface="HG丸ｺﾞｼｯｸM-PRO" pitchFamily="50" charset="-128"/>
            </a:endParaRPr>
          </a:p>
          <a:p>
            <a:pPr algn="ctr" eaLnBrk="1" hangingPunct="1"/>
            <a:endParaRPr kumimoji="1" lang="en-US" altLang="ja-JP" sz="2400">
              <a:latin typeface="HG丸ｺﾞｼｯｸM-PRO" pitchFamily="50" charset="-128"/>
              <a:ea typeface="HG丸ｺﾞｼｯｸM-PRO" pitchFamily="50" charset="-128"/>
            </a:endParaRPr>
          </a:p>
          <a:p>
            <a:pPr algn="ctr" eaLnBrk="1" hangingPunct="1"/>
            <a:r>
              <a:rPr kumimoji="1" lang="ja-JP" altLang="en-US" sz="2400">
                <a:latin typeface="HG丸ｺﾞｼｯｸM-PRO" pitchFamily="50" charset="-128"/>
                <a:ea typeface="HG丸ｺﾞｼｯｸM-PRO" pitchFamily="50" charset="-128"/>
              </a:rPr>
              <a:t>指導者級資格を、色々なお仕事に</a:t>
            </a:r>
            <a:endParaRPr kumimoji="1" lang="en-US" altLang="ja-JP" sz="2400">
              <a:latin typeface="HG丸ｺﾞｼｯｸM-PRO" pitchFamily="50" charset="-128"/>
              <a:ea typeface="HG丸ｺﾞｼｯｸM-PRO" pitchFamily="50" charset="-128"/>
            </a:endParaRPr>
          </a:p>
          <a:p>
            <a:pPr algn="ctr" eaLnBrk="1" hangingPunct="1"/>
            <a:endParaRPr kumimoji="1" lang="en-US" altLang="ja-JP" sz="2400">
              <a:latin typeface="HG丸ｺﾞｼｯｸM-PRO" pitchFamily="50" charset="-128"/>
              <a:ea typeface="HG丸ｺﾞｼｯｸM-PRO" pitchFamily="50" charset="-128"/>
            </a:endParaRPr>
          </a:p>
          <a:p>
            <a:pPr algn="ctr" eaLnBrk="1" hangingPunct="1"/>
            <a:r>
              <a:rPr kumimoji="1" lang="ja-JP" altLang="en-US" sz="2400">
                <a:latin typeface="HG丸ｺﾞｼｯｸM-PRO" pitchFamily="50" charset="-128"/>
                <a:ea typeface="HG丸ｺﾞｼｯｸM-PRO" pitchFamily="50" charset="-128"/>
              </a:rPr>
              <a:t>活かしていただきたいと思います</a:t>
            </a:r>
            <a:endParaRPr kumimoji="1" lang="ja-JP" altLang="en-US" sz="2400">
              <a:latin typeface="Meiryo UI" panose="020B0604030504040204" pitchFamily="50" charset="-128"/>
              <a:ea typeface="Meiryo UI" panose="020B0604030504040204" pitchFamily="50" charset="-128"/>
            </a:endParaRPr>
          </a:p>
        </p:txBody>
      </p:sp>
      <p:sp>
        <p:nvSpPr>
          <p:cNvPr id="6" name="スライド番号プレースホルダー 2">
            <a:extLst>
              <a:ext uri="{FF2B5EF4-FFF2-40B4-BE49-F238E27FC236}">
                <a16:creationId xmlns:a16="http://schemas.microsoft.com/office/drawing/2014/main" id="{A8BDB89E-8EEF-5813-C749-F87686687F72}"/>
              </a:ext>
            </a:extLst>
          </p:cNvPr>
          <p:cNvSpPr>
            <a:spLocks noGrp="1"/>
          </p:cNvSpPr>
          <p:nvPr>
            <p:ph type="sldNum" sz="quarter" idx="12"/>
          </p:nvPr>
        </p:nvSpPr>
        <p:spPr>
          <a:xfrm>
            <a:off x="6938963" y="6356350"/>
            <a:ext cx="2057400" cy="365125"/>
          </a:xfrm>
        </p:spPr>
        <p:txBody>
          <a:bodyPr/>
          <a:lstStyle/>
          <a:p>
            <a:pPr>
              <a:defRPr/>
            </a:pPr>
            <a:fld id="{7FFBB29B-0FDE-4720-9F19-F33E5BD7CDD5}" type="slidenum">
              <a:rPr lang="ja-JP" altLang="en-US"/>
              <a:pPr>
                <a:defRPr/>
              </a:pPr>
              <a:t>2</a:t>
            </a:fld>
            <a:endParaRPr lang="ja-JP" altLang="en-US"/>
          </a:p>
        </p:txBody>
      </p:sp>
      <p:cxnSp>
        <p:nvCxnSpPr>
          <p:cNvPr id="7" name="直線コネクタ 6">
            <a:extLst>
              <a:ext uri="{FF2B5EF4-FFF2-40B4-BE49-F238E27FC236}">
                <a16:creationId xmlns:a16="http://schemas.microsoft.com/office/drawing/2014/main" id="{213A9B22-A28F-6231-7B79-54A29DE7B395}"/>
              </a:ext>
            </a:extLst>
          </p:cNvPr>
          <p:cNvCxnSpPr/>
          <p:nvPr/>
        </p:nvCxnSpPr>
        <p:spPr>
          <a:xfrm>
            <a:off x="76200" y="812800"/>
            <a:ext cx="8991600" cy="0"/>
          </a:xfrm>
          <a:prstGeom prst="line">
            <a:avLst/>
          </a:prstGeom>
          <a:ln w="571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306705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5">
            <a:extLst>
              <a:ext uri="{FF2B5EF4-FFF2-40B4-BE49-F238E27FC236}">
                <a16:creationId xmlns:a16="http://schemas.microsoft.com/office/drawing/2014/main" id="{E9BE0BF6-F3AD-B15C-CF4E-AF66B190F6D3}"/>
              </a:ext>
            </a:extLst>
          </p:cNvPr>
          <p:cNvSpPr txBox="1">
            <a:spLocks noChangeArrowheads="1"/>
          </p:cNvSpPr>
          <p:nvPr/>
        </p:nvSpPr>
        <p:spPr bwMode="auto">
          <a:xfrm>
            <a:off x="293688" y="130175"/>
            <a:ext cx="413543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r>
              <a:rPr kumimoji="1" lang="ja-JP" altLang="en-US" sz="2800" b="1">
                <a:latin typeface="HG丸ｺﾞｼｯｸM-PRO" pitchFamily="50" charset="-128"/>
                <a:ea typeface="HG丸ｺﾞｼｯｸM-PRO" pitchFamily="50" charset="-128"/>
              </a:rPr>
              <a:t>指導者級の方の主な役割</a:t>
            </a:r>
          </a:p>
        </p:txBody>
      </p:sp>
      <p:sp>
        <p:nvSpPr>
          <p:cNvPr id="5" name="テキスト ボックス 6">
            <a:extLst>
              <a:ext uri="{FF2B5EF4-FFF2-40B4-BE49-F238E27FC236}">
                <a16:creationId xmlns:a16="http://schemas.microsoft.com/office/drawing/2014/main" id="{65B82A18-A776-8A85-F20B-C2F032ECAEB6}"/>
              </a:ext>
            </a:extLst>
          </p:cNvPr>
          <p:cNvSpPr txBox="1">
            <a:spLocks noChangeArrowheads="1"/>
          </p:cNvSpPr>
          <p:nvPr/>
        </p:nvSpPr>
        <p:spPr bwMode="auto">
          <a:xfrm>
            <a:off x="679450" y="1716088"/>
            <a:ext cx="7497763"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r>
              <a:rPr kumimoji="1" lang="ja-JP" altLang="en-US" sz="2400">
                <a:latin typeface="HG丸ｺﾞｼｯｸM-PRO" pitchFamily="50" charset="-128"/>
                <a:ea typeface="HG丸ｺﾞｼｯｸM-PRO" pitchFamily="50" charset="-128"/>
              </a:rPr>
              <a:t>１．検定講習の講師</a:t>
            </a:r>
            <a:endParaRPr kumimoji="1" lang="en-US" altLang="ja-JP" sz="2400">
              <a:latin typeface="HG丸ｺﾞｼｯｸM-PRO" pitchFamily="50" charset="-128"/>
              <a:ea typeface="HG丸ｺﾞｼｯｸM-PRO" pitchFamily="50" charset="-128"/>
            </a:endParaRPr>
          </a:p>
          <a:p>
            <a:pPr eaLnBrk="1" hangingPunct="1"/>
            <a:endParaRPr kumimoji="1" lang="en-US" altLang="ja-JP" sz="2400">
              <a:latin typeface="HG丸ｺﾞｼｯｸM-PRO" pitchFamily="50" charset="-128"/>
              <a:ea typeface="HG丸ｺﾞｼｯｸM-PRO" pitchFamily="50" charset="-128"/>
            </a:endParaRPr>
          </a:p>
          <a:p>
            <a:pPr eaLnBrk="1" hangingPunct="1"/>
            <a:r>
              <a:rPr kumimoji="1" lang="ja-JP" altLang="en-US" sz="2400">
                <a:latin typeface="HG丸ｺﾞｼｯｸM-PRO" pitchFamily="50" charset="-128"/>
                <a:ea typeface="HG丸ｺﾞｼｯｸM-PRO" pitchFamily="50" charset="-128"/>
              </a:rPr>
              <a:t>　　実施機関が開催する検定講習に講師として登壇</a:t>
            </a:r>
            <a:endParaRPr kumimoji="1" lang="en-US" altLang="ja-JP" sz="2400">
              <a:latin typeface="HG丸ｺﾞｼｯｸM-PRO" pitchFamily="50" charset="-128"/>
              <a:ea typeface="HG丸ｺﾞｼｯｸM-PRO" pitchFamily="50" charset="-128"/>
            </a:endParaRPr>
          </a:p>
          <a:p>
            <a:pPr eaLnBrk="1" hangingPunct="1"/>
            <a:endParaRPr kumimoji="1" lang="en-US" altLang="ja-JP" sz="2400">
              <a:latin typeface="HG丸ｺﾞｼｯｸM-PRO" pitchFamily="50" charset="-128"/>
              <a:ea typeface="HG丸ｺﾞｼｯｸM-PRO" pitchFamily="50" charset="-128"/>
            </a:endParaRPr>
          </a:p>
          <a:p>
            <a:pPr eaLnBrk="1" hangingPunct="1"/>
            <a:endParaRPr kumimoji="1" lang="en-US" altLang="ja-JP" sz="2400">
              <a:latin typeface="HG丸ｺﾞｼｯｸM-PRO" pitchFamily="50" charset="-128"/>
              <a:ea typeface="HG丸ｺﾞｼｯｸM-PRO" pitchFamily="50" charset="-128"/>
            </a:endParaRPr>
          </a:p>
          <a:p>
            <a:pPr eaLnBrk="1" hangingPunct="1"/>
            <a:r>
              <a:rPr kumimoji="1" lang="ja-JP" altLang="en-US" sz="2400">
                <a:latin typeface="HG丸ｺﾞｼｯｸM-PRO" pitchFamily="50" charset="-128"/>
                <a:ea typeface="HG丸ｺﾞｼｯｸM-PRO" pitchFamily="50" charset="-128"/>
              </a:rPr>
              <a:t>２．試験官（検定試験の採点）</a:t>
            </a:r>
            <a:endParaRPr kumimoji="1" lang="en-US" altLang="ja-JP" sz="2400">
              <a:latin typeface="HG丸ｺﾞｼｯｸM-PRO" pitchFamily="50" charset="-128"/>
              <a:ea typeface="HG丸ｺﾞｼｯｸM-PRO" pitchFamily="50" charset="-128"/>
            </a:endParaRPr>
          </a:p>
          <a:p>
            <a:pPr eaLnBrk="1" hangingPunct="1"/>
            <a:endParaRPr kumimoji="1" lang="en-US" altLang="ja-JP" sz="2400">
              <a:latin typeface="HG丸ｺﾞｼｯｸM-PRO" pitchFamily="50" charset="-128"/>
              <a:ea typeface="HG丸ｺﾞｼｯｸM-PRO" pitchFamily="50" charset="-128"/>
            </a:endParaRPr>
          </a:p>
          <a:p>
            <a:pPr eaLnBrk="1" hangingPunct="1"/>
            <a:r>
              <a:rPr kumimoji="1" lang="ja-JP" altLang="en-US" sz="2400">
                <a:latin typeface="HG丸ｺﾞｼｯｸM-PRO" pitchFamily="50" charset="-128"/>
                <a:ea typeface="HG丸ｺﾞｼｯｸM-PRO" pitchFamily="50" charset="-128"/>
              </a:rPr>
              <a:t>　　基本問題以外の採点業務を行う</a:t>
            </a:r>
            <a:endParaRPr kumimoji="1" lang="en-US" altLang="ja-JP" sz="2400">
              <a:latin typeface="HG丸ｺﾞｼｯｸM-PRO" pitchFamily="50" charset="-128"/>
              <a:ea typeface="HG丸ｺﾞｼｯｸM-PRO" pitchFamily="50" charset="-128"/>
            </a:endParaRPr>
          </a:p>
          <a:p>
            <a:pPr eaLnBrk="1" hangingPunct="1"/>
            <a:r>
              <a:rPr kumimoji="1" lang="ja-JP" altLang="en-US" sz="2400">
                <a:latin typeface="HG丸ｺﾞｼｯｸM-PRO" pitchFamily="50" charset="-128"/>
                <a:ea typeface="HG丸ｺﾞｼｯｸM-PRO" pitchFamily="50" charset="-128"/>
              </a:rPr>
              <a:t>　　（実技問題・記述問題・論述問題）</a:t>
            </a:r>
            <a:endParaRPr kumimoji="1" lang="ja-JP" altLang="en-US" sz="2400">
              <a:latin typeface="Meiryo UI" panose="020B0604030504040204" pitchFamily="50" charset="-128"/>
              <a:ea typeface="Meiryo UI" panose="020B0604030504040204" pitchFamily="50" charset="-128"/>
            </a:endParaRPr>
          </a:p>
        </p:txBody>
      </p:sp>
      <p:sp>
        <p:nvSpPr>
          <p:cNvPr id="6" name="スライド番号プレースホルダー 2">
            <a:extLst>
              <a:ext uri="{FF2B5EF4-FFF2-40B4-BE49-F238E27FC236}">
                <a16:creationId xmlns:a16="http://schemas.microsoft.com/office/drawing/2014/main" id="{C8FCE7D0-F67D-D6BE-0F26-FF29FF22C59A}"/>
              </a:ext>
            </a:extLst>
          </p:cNvPr>
          <p:cNvSpPr>
            <a:spLocks noGrp="1"/>
          </p:cNvSpPr>
          <p:nvPr>
            <p:ph type="sldNum" sz="quarter" idx="12"/>
          </p:nvPr>
        </p:nvSpPr>
        <p:spPr>
          <a:xfrm>
            <a:off x="6938963" y="6356350"/>
            <a:ext cx="2057400" cy="365125"/>
          </a:xfrm>
        </p:spPr>
        <p:txBody>
          <a:bodyPr/>
          <a:lstStyle/>
          <a:p>
            <a:pPr>
              <a:defRPr/>
            </a:pPr>
            <a:fld id="{4E73E765-236D-45F5-94D4-6FC18C44CEC9}" type="slidenum">
              <a:rPr lang="ja-JP" altLang="en-US"/>
              <a:pPr>
                <a:defRPr/>
              </a:pPr>
              <a:t>3</a:t>
            </a:fld>
            <a:endParaRPr lang="ja-JP" altLang="en-US"/>
          </a:p>
        </p:txBody>
      </p:sp>
      <p:cxnSp>
        <p:nvCxnSpPr>
          <p:cNvPr id="7" name="直線コネクタ 6">
            <a:extLst>
              <a:ext uri="{FF2B5EF4-FFF2-40B4-BE49-F238E27FC236}">
                <a16:creationId xmlns:a16="http://schemas.microsoft.com/office/drawing/2014/main" id="{F3DF9286-FF54-E828-4654-36A8DE6ABB57}"/>
              </a:ext>
            </a:extLst>
          </p:cNvPr>
          <p:cNvCxnSpPr/>
          <p:nvPr/>
        </p:nvCxnSpPr>
        <p:spPr>
          <a:xfrm>
            <a:off x="76200" y="812800"/>
            <a:ext cx="8991600" cy="0"/>
          </a:xfrm>
          <a:prstGeom prst="line">
            <a:avLst/>
          </a:prstGeom>
          <a:ln w="571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563887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5">
            <a:extLst>
              <a:ext uri="{FF2B5EF4-FFF2-40B4-BE49-F238E27FC236}">
                <a16:creationId xmlns:a16="http://schemas.microsoft.com/office/drawing/2014/main" id="{8E1D98F8-C8DF-DB79-8072-A49BA34C5480}"/>
              </a:ext>
            </a:extLst>
          </p:cNvPr>
          <p:cNvSpPr txBox="1">
            <a:spLocks noChangeArrowheads="1"/>
          </p:cNvSpPr>
          <p:nvPr/>
        </p:nvSpPr>
        <p:spPr bwMode="auto">
          <a:xfrm>
            <a:off x="293688" y="130175"/>
            <a:ext cx="62896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r>
              <a:rPr kumimoji="1" lang="ja-JP" altLang="en-US" sz="2800" b="1">
                <a:latin typeface="HG丸ｺﾞｼｯｸM-PRO" pitchFamily="50" charset="-128"/>
                <a:ea typeface="HG丸ｺﾞｼｯｸM-PRO" pitchFamily="50" charset="-128"/>
              </a:rPr>
              <a:t>検定講習の講師をするときのポイント</a:t>
            </a:r>
          </a:p>
        </p:txBody>
      </p:sp>
      <p:sp>
        <p:nvSpPr>
          <p:cNvPr id="5" name="テキスト ボックス 6">
            <a:extLst>
              <a:ext uri="{FF2B5EF4-FFF2-40B4-BE49-F238E27FC236}">
                <a16:creationId xmlns:a16="http://schemas.microsoft.com/office/drawing/2014/main" id="{F9DE0209-E025-2A9D-7305-FE0CB648D62D}"/>
              </a:ext>
            </a:extLst>
          </p:cNvPr>
          <p:cNvSpPr txBox="1">
            <a:spLocks noChangeArrowheads="1"/>
          </p:cNvSpPr>
          <p:nvPr/>
        </p:nvSpPr>
        <p:spPr bwMode="auto">
          <a:xfrm>
            <a:off x="559594" y="1336219"/>
            <a:ext cx="8584406" cy="4708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r>
              <a:rPr kumimoji="1" lang="ja-JP" altLang="en-US" sz="2400" dirty="0">
                <a:latin typeface="HG丸ｺﾞｼｯｸM-PRO" pitchFamily="50" charset="-128"/>
                <a:ea typeface="HG丸ｺﾞｼｯｸM-PRO" pitchFamily="50" charset="-128"/>
              </a:rPr>
              <a:t>実施機関に登録して、研修を依頼される関係を作ります</a:t>
            </a:r>
            <a:endParaRPr kumimoji="1" lang="en-US" altLang="ja-JP" sz="2400" dirty="0">
              <a:latin typeface="HG丸ｺﾞｼｯｸM-PRO" pitchFamily="50" charset="-128"/>
              <a:ea typeface="HG丸ｺﾞｼｯｸM-PRO" pitchFamily="50" charset="-128"/>
            </a:endParaRPr>
          </a:p>
          <a:p>
            <a:pPr eaLnBrk="1" hangingPunct="1"/>
            <a:endParaRPr kumimoji="1" lang="en-US" altLang="ja-JP" sz="2400" dirty="0">
              <a:latin typeface="HG丸ｺﾞｼｯｸM-PRO" pitchFamily="50" charset="-128"/>
              <a:ea typeface="HG丸ｺﾞｼｯｸM-PRO" pitchFamily="50" charset="-128"/>
            </a:endParaRPr>
          </a:p>
          <a:p>
            <a:pPr eaLnBrk="1" hangingPunct="1"/>
            <a:r>
              <a:rPr kumimoji="1" lang="ja-JP" altLang="en-US" sz="2400" dirty="0">
                <a:latin typeface="HG丸ｺﾞｼｯｸM-PRO" pitchFamily="50" charset="-128"/>
                <a:ea typeface="HG丸ｺﾞｼｯｸM-PRO" pitchFamily="50" charset="-128"/>
              </a:rPr>
              <a:t>　　　一つだけでなく、複数の実施機関に登録できます</a:t>
            </a:r>
            <a:endParaRPr kumimoji="1" lang="en-US" altLang="ja-JP" sz="2400" dirty="0">
              <a:latin typeface="HG丸ｺﾞｼｯｸM-PRO" pitchFamily="50" charset="-128"/>
              <a:ea typeface="HG丸ｺﾞｼｯｸM-PRO" pitchFamily="50" charset="-128"/>
            </a:endParaRPr>
          </a:p>
          <a:p>
            <a:pPr eaLnBrk="1" hangingPunct="1"/>
            <a:endParaRPr kumimoji="1" lang="en-US" altLang="ja-JP" sz="2400" dirty="0">
              <a:latin typeface="HG丸ｺﾞｼｯｸM-PRO" pitchFamily="50" charset="-128"/>
              <a:ea typeface="HG丸ｺﾞｼｯｸM-PRO" pitchFamily="50" charset="-128"/>
            </a:endParaRPr>
          </a:p>
          <a:p>
            <a:pPr eaLnBrk="1" hangingPunct="1"/>
            <a:r>
              <a:rPr kumimoji="1" lang="ja-JP" altLang="en-US" sz="2400" dirty="0">
                <a:latin typeface="HG丸ｺﾞｼｯｸM-PRO" pitchFamily="50" charset="-128"/>
                <a:ea typeface="HG丸ｺﾞｼｯｸM-PRO" pitchFamily="50" charset="-128"/>
              </a:rPr>
              <a:t>　</a:t>
            </a:r>
            <a:r>
              <a:rPr kumimoji="1" lang="ja-JP" altLang="en-US" sz="2000" dirty="0">
                <a:latin typeface="HG丸ｺﾞｼｯｸM-PRO" pitchFamily="50" charset="-128"/>
                <a:ea typeface="HG丸ｺﾞｼｯｸM-PRO" pitchFamily="50" charset="-128"/>
              </a:rPr>
              <a:t>＊実施機関の登録は、最寄りの支部や一般実施機関へご相談ください。</a:t>
            </a:r>
            <a:br>
              <a:rPr kumimoji="1" lang="en-US" altLang="ja-JP" sz="2000" dirty="0">
                <a:latin typeface="HG丸ｺﾞｼｯｸM-PRO" pitchFamily="50" charset="-128"/>
                <a:ea typeface="HG丸ｺﾞｼｯｸM-PRO" pitchFamily="50" charset="-128"/>
              </a:rPr>
            </a:br>
            <a:r>
              <a:rPr kumimoji="1" lang="en-US" altLang="ja-JP" sz="2000" dirty="0">
                <a:latin typeface="HG丸ｺﾞｼｯｸM-PRO" pitchFamily="50" charset="-128"/>
                <a:ea typeface="HG丸ｺﾞｼｯｸM-PRO" pitchFamily="50" charset="-128"/>
              </a:rPr>
              <a:t> </a:t>
            </a:r>
            <a:r>
              <a:rPr kumimoji="1" lang="ja-JP" altLang="en-US" sz="2000" dirty="0">
                <a:latin typeface="HG丸ｺﾞｼｯｸM-PRO" pitchFamily="50" charset="-128"/>
                <a:ea typeface="HG丸ｺﾞｼｯｸM-PRO" pitchFamily="50" charset="-128"/>
              </a:rPr>
              <a:t>　＊ご所属の会社内で検定実施する実施機関となっていただき、自社</a:t>
            </a:r>
            <a:br>
              <a:rPr kumimoji="1" lang="en-US" altLang="ja-JP" sz="2000" dirty="0">
                <a:latin typeface="HG丸ｺﾞｼｯｸM-PRO" pitchFamily="50" charset="-128"/>
                <a:ea typeface="HG丸ｺﾞｼｯｸM-PRO" pitchFamily="50" charset="-128"/>
              </a:rPr>
            </a:br>
            <a:r>
              <a:rPr kumimoji="1" lang="ja-JP" altLang="en-US" sz="2000" dirty="0">
                <a:latin typeface="HG丸ｺﾞｼｯｸM-PRO" pitchFamily="50" charset="-128"/>
                <a:ea typeface="HG丸ｺﾞｼｯｸM-PRO" pitchFamily="50" charset="-128"/>
              </a:rPr>
              <a:t>　　内で指導者として活躍していただく方法もあります。</a:t>
            </a:r>
            <a:endParaRPr kumimoji="1" lang="en-US" altLang="ja-JP" sz="2000" dirty="0">
              <a:latin typeface="HG丸ｺﾞｼｯｸM-PRO" pitchFamily="50" charset="-128"/>
              <a:ea typeface="HG丸ｺﾞｼｯｸM-PRO" pitchFamily="50" charset="-128"/>
            </a:endParaRPr>
          </a:p>
          <a:p>
            <a:pPr eaLnBrk="1" hangingPunct="1"/>
            <a:endParaRPr kumimoji="1" lang="en-US" altLang="ja-JP" sz="2000" dirty="0">
              <a:latin typeface="HG丸ｺﾞｼｯｸM-PRO" pitchFamily="50" charset="-128"/>
              <a:ea typeface="HG丸ｺﾞｼｯｸM-PRO" pitchFamily="50" charset="-128"/>
            </a:endParaRPr>
          </a:p>
          <a:p>
            <a:pPr eaLnBrk="1" hangingPunct="1"/>
            <a:r>
              <a:rPr kumimoji="1" lang="ja-JP" altLang="en-US" sz="2400" dirty="0">
                <a:latin typeface="HG丸ｺﾞｼｯｸM-PRO" pitchFamily="50" charset="-128"/>
                <a:ea typeface="HG丸ｺﾞｼｯｸM-PRO" pitchFamily="50" charset="-128"/>
              </a:rPr>
              <a:t>複数の講師で指導ができます</a:t>
            </a:r>
            <a:endParaRPr kumimoji="1" lang="en-US" altLang="ja-JP" sz="2400" dirty="0">
              <a:latin typeface="HG丸ｺﾞｼｯｸM-PRO" pitchFamily="50" charset="-128"/>
              <a:ea typeface="HG丸ｺﾞｼｯｸM-PRO" pitchFamily="50" charset="-128"/>
            </a:endParaRPr>
          </a:p>
          <a:p>
            <a:pPr eaLnBrk="1" hangingPunct="1"/>
            <a:endParaRPr kumimoji="1" lang="en-US" altLang="ja-JP" sz="2400" dirty="0">
              <a:latin typeface="HG丸ｺﾞｼｯｸM-PRO" pitchFamily="50" charset="-128"/>
              <a:ea typeface="HG丸ｺﾞｼｯｸM-PRO" pitchFamily="50" charset="-128"/>
            </a:endParaRPr>
          </a:p>
          <a:p>
            <a:pPr eaLnBrk="1" hangingPunct="1"/>
            <a:r>
              <a:rPr kumimoji="1" lang="ja-JP" altLang="en-US" sz="2400" dirty="0">
                <a:latin typeface="HG丸ｺﾞｼｯｸM-PRO" pitchFamily="50" charset="-128"/>
                <a:ea typeface="HG丸ｺﾞｼｯｸM-PRO" pitchFamily="50" charset="-128"/>
              </a:rPr>
              <a:t>　　　ご自身の専門を深く教える</a:t>
            </a:r>
            <a:endParaRPr kumimoji="1" lang="en-US" altLang="ja-JP" sz="2400" dirty="0">
              <a:latin typeface="HG丸ｺﾞｼｯｸM-PRO" pitchFamily="50" charset="-128"/>
              <a:ea typeface="HG丸ｺﾞｼｯｸM-PRO" pitchFamily="50" charset="-128"/>
            </a:endParaRPr>
          </a:p>
          <a:p>
            <a:pPr eaLnBrk="1" hangingPunct="1"/>
            <a:r>
              <a:rPr kumimoji="1" lang="ja-JP" altLang="en-US" sz="2400" dirty="0">
                <a:latin typeface="HG丸ｺﾞｼｯｸM-PRO" pitchFamily="50" charset="-128"/>
                <a:ea typeface="HG丸ｺﾞｼｯｸM-PRO" pitchFamily="50" charset="-128"/>
              </a:rPr>
              <a:t>　　　　　　＋</a:t>
            </a:r>
            <a:endParaRPr kumimoji="1" lang="en-US" altLang="ja-JP" sz="2400" dirty="0">
              <a:latin typeface="HG丸ｺﾞｼｯｸM-PRO" pitchFamily="50" charset="-128"/>
              <a:ea typeface="HG丸ｺﾞｼｯｸM-PRO" pitchFamily="50" charset="-128"/>
            </a:endParaRPr>
          </a:p>
          <a:p>
            <a:pPr eaLnBrk="1" hangingPunct="1"/>
            <a:r>
              <a:rPr kumimoji="1" lang="ja-JP" altLang="en-US" sz="2400" dirty="0">
                <a:latin typeface="HG丸ｺﾞｼｯｸM-PRO" pitchFamily="50" charset="-128"/>
                <a:ea typeface="HG丸ｺﾞｼｯｸM-PRO" pitchFamily="50" charset="-128"/>
              </a:rPr>
              <a:t>　　　新しい分野の知識・スキルに触れ、幅を広げる</a:t>
            </a:r>
            <a:endParaRPr kumimoji="1" lang="en-US" altLang="ja-JP" sz="2400" dirty="0">
              <a:latin typeface="HG丸ｺﾞｼｯｸM-PRO" pitchFamily="50" charset="-128"/>
              <a:ea typeface="HG丸ｺﾞｼｯｸM-PRO" pitchFamily="50" charset="-128"/>
            </a:endParaRPr>
          </a:p>
        </p:txBody>
      </p:sp>
      <p:sp>
        <p:nvSpPr>
          <p:cNvPr id="6" name="スライド番号プレースホルダー 2">
            <a:extLst>
              <a:ext uri="{FF2B5EF4-FFF2-40B4-BE49-F238E27FC236}">
                <a16:creationId xmlns:a16="http://schemas.microsoft.com/office/drawing/2014/main" id="{651C9EDA-653F-CA2A-A6B8-6D3CA25C5ADE}"/>
              </a:ext>
            </a:extLst>
          </p:cNvPr>
          <p:cNvSpPr>
            <a:spLocks noGrp="1"/>
          </p:cNvSpPr>
          <p:nvPr>
            <p:ph type="sldNum" sz="quarter" idx="12"/>
          </p:nvPr>
        </p:nvSpPr>
        <p:spPr>
          <a:xfrm>
            <a:off x="6938963" y="6356350"/>
            <a:ext cx="2057400" cy="365125"/>
          </a:xfrm>
        </p:spPr>
        <p:txBody>
          <a:bodyPr/>
          <a:lstStyle/>
          <a:p>
            <a:pPr>
              <a:defRPr/>
            </a:pPr>
            <a:fld id="{91B32563-A4E0-4645-8AAE-F1A57EF075B2}" type="slidenum">
              <a:rPr lang="ja-JP" altLang="en-US"/>
              <a:pPr>
                <a:defRPr/>
              </a:pPr>
              <a:t>4</a:t>
            </a:fld>
            <a:endParaRPr lang="ja-JP" altLang="en-US"/>
          </a:p>
        </p:txBody>
      </p:sp>
      <p:cxnSp>
        <p:nvCxnSpPr>
          <p:cNvPr id="7" name="直線コネクタ 6">
            <a:extLst>
              <a:ext uri="{FF2B5EF4-FFF2-40B4-BE49-F238E27FC236}">
                <a16:creationId xmlns:a16="http://schemas.microsoft.com/office/drawing/2014/main" id="{416713C5-840C-07D3-EE81-9C66A1761D85}"/>
              </a:ext>
            </a:extLst>
          </p:cNvPr>
          <p:cNvCxnSpPr/>
          <p:nvPr/>
        </p:nvCxnSpPr>
        <p:spPr>
          <a:xfrm>
            <a:off x="76200" y="812800"/>
            <a:ext cx="8991600"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8" name="矢印: 右 7">
            <a:extLst>
              <a:ext uri="{FF2B5EF4-FFF2-40B4-BE49-F238E27FC236}">
                <a16:creationId xmlns:a16="http://schemas.microsoft.com/office/drawing/2014/main" id="{33E2EBA6-7858-D2D0-2968-EDE6C04D739F}"/>
              </a:ext>
            </a:extLst>
          </p:cNvPr>
          <p:cNvSpPr/>
          <p:nvPr/>
        </p:nvSpPr>
        <p:spPr>
          <a:xfrm>
            <a:off x="717358" y="2128405"/>
            <a:ext cx="508000" cy="36195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kumimoji="1" lang="ja-JP" altLang="en-US"/>
          </a:p>
        </p:txBody>
      </p:sp>
      <p:sp>
        <p:nvSpPr>
          <p:cNvPr id="9" name="矢印: 右 8">
            <a:extLst>
              <a:ext uri="{FF2B5EF4-FFF2-40B4-BE49-F238E27FC236}">
                <a16:creationId xmlns:a16="http://schemas.microsoft.com/office/drawing/2014/main" id="{8E5D27F0-B15C-94EB-2783-B192FEDD7F7C}"/>
              </a:ext>
            </a:extLst>
          </p:cNvPr>
          <p:cNvSpPr/>
          <p:nvPr/>
        </p:nvSpPr>
        <p:spPr>
          <a:xfrm>
            <a:off x="807999" y="4925193"/>
            <a:ext cx="508000" cy="36036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kumimoji="1" lang="ja-JP" altLang="en-US"/>
          </a:p>
        </p:txBody>
      </p:sp>
    </p:spTree>
    <p:extLst>
      <p:ext uri="{BB962C8B-B14F-4D97-AF65-F5344CB8AC3E}">
        <p14:creationId xmlns:p14="http://schemas.microsoft.com/office/powerpoint/2010/main" val="8736862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8">
            <a:extLst>
              <a:ext uri="{FF2B5EF4-FFF2-40B4-BE49-F238E27FC236}">
                <a16:creationId xmlns:a16="http://schemas.microsoft.com/office/drawing/2014/main" id="{0F82FEF1-DB88-2F4F-C2CE-83FCEF79FBA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1938" y="1068388"/>
            <a:ext cx="8620125" cy="496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テキスト ボックス 10">
            <a:extLst>
              <a:ext uri="{FF2B5EF4-FFF2-40B4-BE49-F238E27FC236}">
                <a16:creationId xmlns:a16="http://schemas.microsoft.com/office/drawing/2014/main" id="{CB769458-BCEA-E512-3EA2-CF63F177C001}"/>
              </a:ext>
            </a:extLst>
          </p:cNvPr>
          <p:cNvSpPr txBox="1">
            <a:spLocks noChangeArrowheads="1"/>
          </p:cNvSpPr>
          <p:nvPr/>
        </p:nvSpPr>
        <p:spPr bwMode="auto">
          <a:xfrm>
            <a:off x="388938" y="298450"/>
            <a:ext cx="8202612"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r>
              <a:rPr lang="ja-JP" altLang="en-US">
                <a:latin typeface="HG丸ｺﾞｼｯｸM-PRO" pitchFamily="50" charset="-128"/>
                <a:ea typeface="HG丸ｺﾞｼｯｸM-PRO" pitchFamily="50" charset="-128"/>
              </a:rPr>
              <a:t>ユーザ協会ホームページより</a:t>
            </a:r>
            <a:endParaRPr lang="en-US" altLang="ja-JP">
              <a:latin typeface="HG丸ｺﾞｼｯｸM-PRO" pitchFamily="50" charset="-128"/>
              <a:ea typeface="HG丸ｺﾞｼｯｸM-PRO" pitchFamily="50" charset="-128"/>
            </a:endParaRPr>
          </a:p>
          <a:p>
            <a:pPr eaLnBrk="1" hangingPunct="1"/>
            <a:r>
              <a:rPr lang="en-US" altLang="ja-JP">
                <a:latin typeface="HG丸ｺﾞｼｯｸM-PRO" pitchFamily="50" charset="-128"/>
                <a:ea typeface="HG丸ｺﾞｼｯｸM-PRO" pitchFamily="50" charset="-128"/>
              </a:rPr>
              <a:t>https://www.jtua.or.jp/education/moshimoshi/course/</a:t>
            </a:r>
            <a:endParaRPr lang="ja-JP" altLang="en-US">
              <a:latin typeface="HG丸ｺﾞｼｯｸM-PRO" pitchFamily="50" charset="-128"/>
              <a:ea typeface="HG丸ｺﾞｼｯｸM-PRO" pitchFamily="50" charset="-128"/>
            </a:endParaRPr>
          </a:p>
        </p:txBody>
      </p:sp>
      <p:sp>
        <p:nvSpPr>
          <p:cNvPr id="7" name="スライド番号プレースホルダー 3">
            <a:extLst>
              <a:ext uri="{FF2B5EF4-FFF2-40B4-BE49-F238E27FC236}">
                <a16:creationId xmlns:a16="http://schemas.microsoft.com/office/drawing/2014/main" id="{D005A04A-32ED-A771-32F4-3614502B057D}"/>
              </a:ext>
            </a:extLst>
          </p:cNvPr>
          <p:cNvSpPr>
            <a:spLocks noGrp="1"/>
          </p:cNvSpPr>
          <p:nvPr>
            <p:ph type="sldNum" sz="quarter" idx="12"/>
          </p:nvPr>
        </p:nvSpPr>
        <p:spPr>
          <a:xfrm>
            <a:off x="6938963" y="6356350"/>
            <a:ext cx="2057400" cy="365125"/>
          </a:xfrm>
        </p:spPr>
        <p:txBody>
          <a:bodyPr/>
          <a:lstStyle/>
          <a:p>
            <a:pPr>
              <a:defRPr/>
            </a:pPr>
            <a:fld id="{C470CD93-A832-4B8F-B5CC-CDAFF9D921D9}" type="slidenum">
              <a:rPr lang="ja-JP" altLang="en-US"/>
              <a:pPr>
                <a:defRPr/>
              </a:pPr>
              <a:t>5</a:t>
            </a:fld>
            <a:endParaRPr lang="ja-JP" altLang="en-US"/>
          </a:p>
        </p:txBody>
      </p:sp>
      <p:sp>
        <p:nvSpPr>
          <p:cNvPr id="2" name="正方形/長方形 1">
            <a:extLst>
              <a:ext uri="{FF2B5EF4-FFF2-40B4-BE49-F238E27FC236}">
                <a16:creationId xmlns:a16="http://schemas.microsoft.com/office/drawing/2014/main" id="{EAD3631F-2A64-8B4D-1797-1670654F25B4}"/>
              </a:ext>
            </a:extLst>
          </p:cNvPr>
          <p:cNvSpPr/>
          <p:nvPr/>
        </p:nvSpPr>
        <p:spPr>
          <a:xfrm>
            <a:off x="261938" y="5599289"/>
            <a:ext cx="7516106" cy="27093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8217453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4B439444-D6FE-A407-1D4C-F2C3649D402A}"/>
              </a:ext>
            </a:extLst>
          </p:cNvPr>
          <p:cNvSpPr>
            <a:spLocks noGrp="1"/>
          </p:cNvSpPr>
          <p:nvPr>
            <p:ph type="sldNum" sz="quarter" idx="12"/>
          </p:nvPr>
        </p:nvSpPr>
        <p:spPr>
          <a:xfrm>
            <a:off x="6938963" y="6356350"/>
            <a:ext cx="2057400" cy="365125"/>
          </a:xfrm>
        </p:spPr>
        <p:txBody>
          <a:bodyPr/>
          <a:lstStyle/>
          <a:p>
            <a:pPr>
              <a:defRPr/>
            </a:pPr>
            <a:fld id="{DAB06C43-4D74-48D5-8F5B-1A7B155B0109}" type="slidenum">
              <a:rPr lang="ja-JP" altLang="en-US"/>
              <a:pPr>
                <a:defRPr/>
              </a:pPr>
              <a:t>6</a:t>
            </a:fld>
            <a:endParaRPr lang="ja-JP" altLang="en-US"/>
          </a:p>
        </p:txBody>
      </p:sp>
      <p:pic>
        <p:nvPicPr>
          <p:cNvPr id="5" name="図 2">
            <a:extLst>
              <a:ext uri="{FF2B5EF4-FFF2-40B4-BE49-F238E27FC236}">
                <a16:creationId xmlns:a16="http://schemas.microsoft.com/office/drawing/2014/main" id="{963CDE5B-867C-3B06-C2CB-1C77F0502E8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813" y="1328738"/>
            <a:ext cx="8588375" cy="3703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424227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EDEF892E-6D6B-DABB-6EA2-FA29EDC14475}"/>
              </a:ext>
            </a:extLst>
          </p:cNvPr>
          <p:cNvSpPr>
            <a:spLocks noGrp="1"/>
          </p:cNvSpPr>
          <p:nvPr>
            <p:ph type="sldNum" sz="quarter" idx="12"/>
          </p:nvPr>
        </p:nvSpPr>
        <p:spPr>
          <a:xfrm>
            <a:off x="6938963" y="6356350"/>
            <a:ext cx="2057400" cy="365125"/>
          </a:xfrm>
        </p:spPr>
        <p:txBody>
          <a:bodyPr/>
          <a:lstStyle/>
          <a:p>
            <a:pPr>
              <a:defRPr/>
            </a:pPr>
            <a:fld id="{E57983AE-845B-461E-BF0C-6257BEC6BEC6}" type="slidenum">
              <a:rPr lang="ja-JP" altLang="en-US"/>
              <a:pPr>
                <a:defRPr/>
              </a:pPr>
              <a:t>7</a:t>
            </a:fld>
            <a:endParaRPr lang="ja-JP" altLang="en-US"/>
          </a:p>
        </p:txBody>
      </p:sp>
      <p:pic>
        <p:nvPicPr>
          <p:cNvPr id="5" name="図 2">
            <a:extLst>
              <a:ext uri="{FF2B5EF4-FFF2-40B4-BE49-F238E27FC236}">
                <a16:creationId xmlns:a16="http://schemas.microsoft.com/office/drawing/2014/main" id="{EB908C82-0C39-C186-0A7D-6A2ABB2BCCB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588" y="1333500"/>
            <a:ext cx="8632825" cy="355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687799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D8896D30-750D-3A2A-2D0B-64E56BF5CD5E}"/>
              </a:ext>
            </a:extLst>
          </p:cNvPr>
          <p:cNvSpPr>
            <a:spLocks noGrp="1"/>
          </p:cNvSpPr>
          <p:nvPr>
            <p:ph type="sldNum" sz="quarter" idx="12"/>
          </p:nvPr>
        </p:nvSpPr>
        <p:spPr>
          <a:xfrm>
            <a:off x="6938963" y="6356350"/>
            <a:ext cx="2057400" cy="365125"/>
          </a:xfrm>
        </p:spPr>
        <p:txBody>
          <a:bodyPr/>
          <a:lstStyle/>
          <a:p>
            <a:pPr>
              <a:defRPr/>
            </a:pPr>
            <a:fld id="{EEB33F68-538E-4767-BBD2-8B2FF27C3B52}" type="slidenum">
              <a:rPr lang="ja-JP" altLang="en-US"/>
              <a:pPr>
                <a:defRPr/>
              </a:pPr>
              <a:t>8</a:t>
            </a:fld>
            <a:endParaRPr lang="ja-JP" altLang="en-US"/>
          </a:p>
        </p:txBody>
      </p:sp>
      <p:sp>
        <p:nvSpPr>
          <p:cNvPr id="5" name="テキスト ボックス 10">
            <a:extLst>
              <a:ext uri="{FF2B5EF4-FFF2-40B4-BE49-F238E27FC236}">
                <a16:creationId xmlns:a16="http://schemas.microsoft.com/office/drawing/2014/main" id="{1101D86B-1649-797D-54F8-2AEC237B89D2}"/>
              </a:ext>
            </a:extLst>
          </p:cNvPr>
          <p:cNvSpPr txBox="1">
            <a:spLocks noChangeArrowheads="1"/>
          </p:cNvSpPr>
          <p:nvPr/>
        </p:nvSpPr>
        <p:spPr bwMode="auto">
          <a:xfrm>
            <a:off x="293688" y="973138"/>
            <a:ext cx="820102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r>
              <a:rPr lang="ja-JP" altLang="en-US">
                <a:latin typeface="HG丸ｺﾞｼｯｸM-PRO" pitchFamily="50" charset="-128"/>
                <a:ea typeface="HG丸ｺﾞｼｯｸM-PRO" pitchFamily="50" charset="-128"/>
              </a:rPr>
              <a:t>ユーザ協会ホームページ（実施機関専用サイト）より関連資料・参考図書等</a:t>
            </a:r>
            <a:endParaRPr lang="en-US" altLang="ja-JP">
              <a:latin typeface="HG丸ｺﾞｼｯｸM-PRO" pitchFamily="50" charset="-128"/>
              <a:ea typeface="HG丸ｺﾞｼｯｸM-PRO" pitchFamily="50" charset="-128"/>
            </a:endParaRPr>
          </a:p>
          <a:p>
            <a:pPr eaLnBrk="1" hangingPunct="1"/>
            <a:r>
              <a:rPr lang="en-US" altLang="ja-JP">
                <a:latin typeface="HG丸ｺﾞｼｯｸM-PRO" pitchFamily="50" charset="-128"/>
                <a:ea typeface="HG丸ｺﾞｼｯｸM-PRO" pitchFamily="50" charset="-128"/>
              </a:rPr>
              <a:t>https://www.jtua.or.jp/member/books/</a:t>
            </a:r>
            <a:endParaRPr lang="ja-JP" altLang="en-US">
              <a:latin typeface="HG丸ｺﾞｼｯｸM-PRO" pitchFamily="50" charset="-128"/>
              <a:ea typeface="HG丸ｺﾞｼｯｸM-PRO" pitchFamily="50" charset="-128"/>
            </a:endParaRPr>
          </a:p>
        </p:txBody>
      </p:sp>
      <p:sp>
        <p:nvSpPr>
          <p:cNvPr id="6" name="テキスト ボックス 1">
            <a:extLst>
              <a:ext uri="{FF2B5EF4-FFF2-40B4-BE49-F238E27FC236}">
                <a16:creationId xmlns:a16="http://schemas.microsoft.com/office/drawing/2014/main" id="{6DCF6CC5-A1EC-BB9C-920D-ADDA1C705C01}"/>
              </a:ext>
            </a:extLst>
          </p:cNvPr>
          <p:cNvSpPr txBox="1">
            <a:spLocks noChangeArrowheads="1"/>
          </p:cNvSpPr>
          <p:nvPr/>
        </p:nvSpPr>
        <p:spPr bwMode="auto">
          <a:xfrm>
            <a:off x="293688" y="130175"/>
            <a:ext cx="34163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r>
              <a:rPr kumimoji="1" lang="ja-JP" altLang="en-US" sz="2800" b="1">
                <a:latin typeface="HG丸ｺﾞｼｯｸM-PRO" pitchFamily="50" charset="-128"/>
                <a:ea typeface="HG丸ｺﾞｼｯｸM-PRO" pitchFamily="50" charset="-128"/>
              </a:rPr>
              <a:t>公式問題集について</a:t>
            </a:r>
          </a:p>
        </p:txBody>
      </p:sp>
      <p:cxnSp>
        <p:nvCxnSpPr>
          <p:cNvPr id="7" name="直線コネクタ 6">
            <a:extLst>
              <a:ext uri="{FF2B5EF4-FFF2-40B4-BE49-F238E27FC236}">
                <a16:creationId xmlns:a16="http://schemas.microsoft.com/office/drawing/2014/main" id="{6793142D-E9B6-70E8-AF3E-96E73706CB2D}"/>
              </a:ext>
            </a:extLst>
          </p:cNvPr>
          <p:cNvCxnSpPr/>
          <p:nvPr/>
        </p:nvCxnSpPr>
        <p:spPr>
          <a:xfrm>
            <a:off x="76200" y="812800"/>
            <a:ext cx="8991600" cy="0"/>
          </a:xfrm>
          <a:prstGeom prst="line">
            <a:avLst/>
          </a:prstGeom>
          <a:ln w="57150"/>
        </p:spPr>
        <p:style>
          <a:lnRef idx="1">
            <a:schemeClr val="accent1"/>
          </a:lnRef>
          <a:fillRef idx="0">
            <a:schemeClr val="accent1"/>
          </a:fillRef>
          <a:effectRef idx="0">
            <a:schemeClr val="accent1"/>
          </a:effectRef>
          <a:fontRef idx="minor">
            <a:schemeClr val="tx1"/>
          </a:fontRef>
        </p:style>
      </p:cxnSp>
      <p:pic>
        <p:nvPicPr>
          <p:cNvPr id="8" name="図 5">
            <a:extLst>
              <a:ext uri="{FF2B5EF4-FFF2-40B4-BE49-F238E27FC236}">
                <a16:creationId xmlns:a16="http://schemas.microsoft.com/office/drawing/2014/main" id="{769903E4-0505-C624-4CA6-A86A60E7BF5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6875" y="2082800"/>
            <a:ext cx="4175125" cy="238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矢印: 右 8">
            <a:extLst>
              <a:ext uri="{FF2B5EF4-FFF2-40B4-BE49-F238E27FC236}">
                <a16:creationId xmlns:a16="http://schemas.microsoft.com/office/drawing/2014/main" id="{523C7CA3-F469-2F36-70E9-91B19DEE37E8}"/>
              </a:ext>
            </a:extLst>
          </p:cNvPr>
          <p:cNvSpPr/>
          <p:nvPr/>
        </p:nvSpPr>
        <p:spPr>
          <a:xfrm>
            <a:off x="4572000" y="3019425"/>
            <a:ext cx="508000" cy="36195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kumimoji="1" lang="ja-JP" altLang="en-US"/>
          </a:p>
        </p:txBody>
      </p:sp>
      <p:pic>
        <p:nvPicPr>
          <p:cNvPr id="10" name="図 6">
            <a:extLst>
              <a:ext uri="{FF2B5EF4-FFF2-40B4-BE49-F238E27FC236}">
                <a16:creationId xmlns:a16="http://schemas.microsoft.com/office/drawing/2014/main" id="{16BD4F3D-C688-CA5D-F0F0-24B23F36CA6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9525" y="1595438"/>
            <a:ext cx="3697288" cy="4784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図 2">
            <a:extLst>
              <a:ext uri="{FF2B5EF4-FFF2-40B4-BE49-F238E27FC236}">
                <a16:creationId xmlns:a16="http://schemas.microsoft.com/office/drawing/2014/main" id="{94A12D52-F7CC-FCA7-50C1-D4AA506B47B9}"/>
              </a:ext>
            </a:extLst>
          </p:cNvPr>
          <p:cNvPicPr>
            <a:picLocks noChangeAspect="1"/>
          </p:cNvPicPr>
          <p:nvPr/>
        </p:nvPicPr>
        <p:blipFill rotWithShape="1">
          <a:blip r:embed="rId4">
            <a:extLst>
              <a:ext uri="{28A0092B-C50C-407E-A947-70E740481C1C}">
                <a14:useLocalDpi xmlns:a14="http://schemas.microsoft.com/office/drawing/2010/main" val="0"/>
              </a:ext>
            </a:extLst>
          </a:blip>
          <a:srcRect l="12500" r="12500"/>
          <a:stretch/>
        </p:blipFill>
        <p:spPr>
          <a:xfrm>
            <a:off x="528320" y="3381375"/>
            <a:ext cx="883920" cy="662940"/>
          </a:xfrm>
          <a:prstGeom prst="rect">
            <a:avLst/>
          </a:prstGeom>
        </p:spPr>
      </p:pic>
    </p:spTree>
    <p:extLst>
      <p:ext uri="{BB962C8B-B14F-4D97-AF65-F5344CB8AC3E}">
        <p14:creationId xmlns:p14="http://schemas.microsoft.com/office/powerpoint/2010/main" val="18908017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6DC4C43F-D18A-A71B-C2D6-61AD8D1A51DE}"/>
              </a:ext>
            </a:extLst>
          </p:cNvPr>
          <p:cNvSpPr>
            <a:spLocks noGrp="1"/>
          </p:cNvSpPr>
          <p:nvPr>
            <p:ph type="sldNum" sz="quarter" idx="12"/>
          </p:nvPr>
        </p:nvSpPr>
        <p:spPr>
          <a:xfrm>
            <a:off x="6938963" y="6356350"/>
            <a:ext cx="2057400" cy="365125"/>
          </a:xfrm>
        </p:spPr>
        <p:txBody>
          <a:bodyPr/>
          <a:lstStyle/>
          <a:p>
            <a:pPr>
              <a:defRPr/>
            </a:pPr>
            <a:fld id="{CFEF784B-CCD4-44E4-92E7-94975F2C1414}" type="slidenum">
              <a:rPr lang="ja-JP" altLang="en-US"/>
              <a:pPr>
                <a:defRPr/>
              </a:pPr>
              <a:t>9</a:t>
            </a:fld>
            <a:endParaRPr lang="ja-JP" altLang="en-US"/>
          </a:p>
        </p:txBody>
      </p:sp>
      <p:sp>
        <p:nvSpPr>
          <p:cNvPr id="5" name="テキスト ボックス 1">
            <a:extLst>
              <a:ext uri="{FF2B5EF4-FFF2-40B4-BE49-F238E27FC236}">
                <a16:creationId xmlns:a16="http://schemas.microsoft.com/office/drawing/2014/main" id="{40BED255-EFED-107F-1D45-378605F23FD6}"/>
              </a:ext>
            </a:extLst>
          </p:cNvPr>
          <p:cNvSpPr txBox="1">
            <a:spLocks noChangeArrowheads="1"/>
          </p:cNvSpPr>
          <p:nvPr/>
        </p:nvSpPr>
        <p:spPr bwMode="auto">
          <a:xfrm>
            <a:off x="293688" y="130175"/>
            <a:ext cx="37750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r>
              <a:rPr kumimoji="1" lang="ja-JP" altLang="en-US" sz="2800" b="1">
                <a:latin typeface="HG丸ｺﾞｼｯｸM-PRO" pitchFamily="50" charset="-128"/>
                <a:ea typeface="HG丸ｺﾞｼｯｸM-PRO" pitchFamily="50" charset="-128"/>
              </a:rPr>
              <a:t>日経の資格書シリーズ</a:t>
            </a:r>
          </a:p>
        </p:txBody>
      </p:sp>
      <p:cxnSp>
        <p:nvCxnSpPr>
          <p:cNvPr id="6" name="直線コネクタ 5">
            <a:extLst>
              <a:ext uri="{FF2B5EF4-FFF2-40B4-BE49-F238E27FC236}">
                <a16:creationId xmlns:a16="http://schemas.microsoft.com/office/drawing/2014/main" id="{FD749085-EC2D-6D34-D3D3-70B9AD692B8F}"/>
              </a:ext>
            </a:extLst>
          </p:cNvPr>
          <p:cNvCxnSpPr/>
          <p:nvPr/>
        </p:nvCxnSpPr>
        <p:spPr>
          <a:xfrm>
            <a:off x="76200" y="812800"/>
            <a:ext cx="8991600" cy="0"/>
          </a:xfrm>
          <a:prstGeom prst="line">
            <a:avLst/>
          </a:prstGeom>
          <a:ln w="57150"/>
        </p:spPr>
        <p:style>
          <a:lnRef idx="1">
            <a:schemeClr val="accent1"/>
          </a:lnRef>
          <a:fillRef idx="0">
            <a:schemeClr val="accent1"/>
          </a:fillRef>
          <a:effectRef idx="0">
            <a:schemeClr val="accent1"/>
          </a:effectRef>
          <a:fontRef idx="minor">
            <a:schemeClr val="tx1"/>
          </a:fontRef>
        </p:style>
      </p:cxnSp>
      <p:pic>
        <p:nvPicPr>
          <p:cNvPr id="7" name="図 7">
            <a:extLst>
              <a:ext uri="{FF2B5EF4-FFF2-40B4-BE49-F238E27FC236}">
                <a16:creationId xmlns:a16="http://schemas.microsoft.com/office/drawing/2014/main" id="{6762DF91-4C49-750A-95B7-5C9406A86EF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7600" y="1541463"/>
            <a:ext cx="6327775" cy="3786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図 11">
            <a:extLst>
              <a:ext uri="{FF2B5EF4-FFF2-40B4-BE49-F238E27FC236}">
                <a16:creationId xmlns:a16="http://schemas.microsoft.com/office/drawing/2014/main" id="{827D7D68-41F6-9CA2-80D6-46F0F142B36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0775" y="2784475"/>
            <a:ext cx="6478588" cy="210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図 16">
            <a:extLst>
              <a:ext uri="{FF2B5EF4-FFF2-40B4-BE49-F238E27FC236}">
                <a16:creationId xmlns:a16="http://schemas.microsoft.com/office/drawing/2014/main" id="{99E52736-1A58-36B1-4CD3-00E86526868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7600" y="4656138"/>
            <a:ext cx="6513513" cy="191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小波 9">
            <a:extLst>
              <a:ext uri="{FF2B5EF4-FFF2-40B4-BE49-F238E27FC236}">
                <a16:creationId xmlns:a16="http://schemas.microsoft.com/office/drawing/2014/main" id="{92D70458-D6C4-16B5-212B-EE65273BA09C}"/>
              </a:ext>
            </a:extLst>
          </p:cNvPr>
          <p:cNvSpPr/>
          <p:nvPr/>
        </p:nvSpPr>
        <p:spPr>
          <a:xfrm>
            <a:off x="609600" y="4656138"/>
            <a:ext cx="1490663" cy="236537"/>
          </a:xfrm>
          <a:prstGeom prst="doubleWave">
            <a:avLst/>
          </a:prstGeom>
          <a:solidFill>
            <a:schemeClr val="bg1">
              <a:lumMod val="6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kumimoji="1" lang="ja-JP" altLang="en-US"/>
          </a:p>
        </p:txBody>
      </p:sp>
      <p:sp>
        <p:nvSpPr>
          <p:cNvPr id="11" name="小波 10">
            <a:extLst>
              <a:ext uri="{FF2B5EF4-FFF2-40B4-BE49-F238E27FC236}">
                <a16:creationId xmlns:a16="http://schemas.microsoft.com/office/drawing/2014/main" id="{FCC6A22D-FBBE-7E6B-2004-F07BE2A42827}"/>
              </a:ext>
            </a:extLst>
          </p:cNvPr>
          <p:cNvSpPr/>
          <p:nvPr/>
        </p:nvSpPr>
        <p:spPr>
          <a:xfrm>
            <a:off x="2100263" y="4667250"/>
            <a:ext cx="1489075" cy="236538"/>
          </a:xfrm>
          <a:prstGeom prst="doubleWave">
            <a:avLst/>
          </a:prstGeom>
          <a:solidFill>
            <a:schemeClr val="bg1">
              <a:lumMod val="6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kumimoji="1" lang="ja-JP" altLang="en-US"/>
          </a:p>
        </p:txBody>
      </p:sp>
      <p:sp>
        <p:nvSpPr>
          <p:cNvPr id="12" name="小波 11">
            <a:extLst>
              <a:ext uri="{FF2B5EF4-FFF2-40B4-BE49-F238E27FC236}">
                <a16:creationId xmlns:a16="http://schemas.microsoft.com/office/drawing/2014/main" id="{07E4885C-07B5-945D-65E2-A09B51F31D7E}"/>
              </a:ext>
            </a:extLst>
          </p:cNvPr>
          <p:cNvSpPr/>
          <p:nvPr/>
        </p:nvSpPr>
        <p:spPr>
          <a:xfrm>
            <a:off x="3589338" y="4667250"/>
            <a:ext cx="1490662" cy="236538"/>
          </a:xfrm>
          <a:prstGeom prst="doubleWave">
            <a:avLst/>
          </a:prstGeom>
          <a:solidFill>
            <a:schemeClr val="bg1">
              <a:lumMod val="6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kumimoji="1" lang="ja-JP" altLang="en-US"/>
          </a:p>
        </p:txBody>
      </p:sp>
      <p:sp>
        <p:nvSpPr>
          <p:cNvPr id="13" name="小波 12">
            <a:extLst>
              <a:ext uri="{FF2B5EF4-FFF2-40B4-BE49-F238E27FC236}">
                <a16:creationId xmlns:a16="http://schemas.microsoft.com/office/drawing/2014/main" id="{0E2C960A-8B7C-4DFB-30CD-DA08AD8A19AB}"/>
              </a:ext>
            </a:extLst>
          </p:cNvPr>
          <p:cNvSpPr/>
          <p:nvPr/>
        </p:nvSpPr>
        <p:spPr>
          <a:xfrm>
            <a:off x="5080000" y="4667250"/>
            <a:ext cx="1490663" cy="236538"/>
          </a:xfrm>
          <a:prstGeom prst="doubleWave">
            <a:avLst/>
          </a:prstGeom>
          <a:solidFill>
            <a:schemeClr val="bg1">
              <a:lumMod val="6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kumimoji="1" lang="ja-JP" altLang="en-US"/>
          </a:p>
        </p:txBody>
      </p:sp>
      <p:sp>
        <p:nvSpPr>
          <p:cNvPr id="14" name="小波 13">
            <a:extLst>
              <a:ext uri="{FF2B5EF4-FFF2-40B4-BE49-F238E27FC236}">
                <a16:creationId xmlns:a16="http://schemas.microsoft.com/office/drawing/2014/main" id="{EE558A9D-7D32-9F1B-A58F-278FAB01C22A}"/>
              </a:ext>
            </a:extLst>
          </p:cNvPr>
          <p:cNvSpPr/>
          <p:nvPr/>
        </p:nvSpPr>
        <p:spPr>
          <a:xfrm>
            <a:off x="6578600" y="4667250"/>
            <a:ext cx="1490663" cy="236538"/>
          </a:xfrm>
          <a:prstGeom prst="doubleWave">
            <a:avLst/>
          </a:prstGeom>
          <a:solidFill>
            <a:schemeClr val="bg1">
              <a:lumMod val="6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kumimoji="1" lang="ja-JP" altLang="en-US"/>
          </a:p>
        </p:txBody>
      </p:sp>
      <p:sp>
        <p:nvSpPr>
          <p:cNvPr id="15" name="テキスト ボックス 10">
            <a:extLst>
              <a:ext uri="{FF2B5EF4-FFF2-40B4-BE49-F238E27FC236}">
                <a16:creationId xmlns:a16="http://schemas.microsoft.com/office/drawing/2014/main" id="{C07FD66C-D524-943F-CA37-2A28C4D37E24}"/>
              </a:ext>
            </a:extLst>
          </p:cNvPr>
          <p:cNvSpPr txBox="1">
            <a:spLocks noChangeArrowheads="1"/>
          </p:cNvSpPr>
          <p:nvPr/>
        </p:nvSpPr>
        <p:spPr bwMode="auto">
          <a:xfrm>
            <a:off x="293688" y="917575"/>
            <a:ext cx="82010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r>
              <a:rPr lang="ja-JP" altLang="en-US">
                <a:latin typeface="HG丸ｺﾞｼｯｸM-PRO" pitchFamily="50" charset="-128"/>
                <a:ea typeface="HG丸ｺﾞｼｯｸM-PRO" pitchFamily="50" charset="-128"/>
              </a:rPr>
              <a:t>日経の資格書シリーズ　ホームページより</a:t>
            </a:r>
            <a:endParaRPr lang="en-US" altLang="ja-JP">
              <a:latin typeface="HG丸ｺﾞｼｯｸM-PRO" pitchFamily="50" charset="-128"/>
              <a:ea typeface="HG丸ｺﾞｼｯｸM-PRO" pitchFamily="50" charset="-128"/>
            </a:endParaRPr>
          </a:p>
          <a:p>
            <a:pPr eaLnBrk="1" hangingPunct="1"/>
            <a:r>
              <a:rPr lang="en-US" altLang="ja-JP">
                <a:latin typeface="HG丸ｺﾞｼｯｸM-PRO" pitchFamily="50" charset="-128"/>
                <a:ea typeface="HG丸ｺﾞｼｯｸM-PRO" pitchFamily="50" charset="-128"/>
              </a:rPr>
              <a:t>https://info.nikkei.com/books/shikakusho/</a:t>
            </a:r>
          </a:p>
        </p:txBody>
      </p:sp>
    </p:spTree>
    <p:extLst>
      <p:ext uri="{BB962C8B-B14F-4D97-AF65-F5344CB8AC3E}">
        <p14:creationId xmlns:p14="http://schemas.microsoft.com/office/powerpoint/2010/main" val="3417064519"/>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 2013 - 2022</Template>
  <TotalTime>0</TotalTime>
  <Words>1285</Words>
  <Application>Microsoft Office PowerPoint</Application>
  <PresentationFormat>画面に合わせる (4:3)</PresentationFormat>
  <Paragraphs>161</Paragraphs>
  <Slides>18</Slides>
  <Notes>0</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18</vt:i4>
      </vt:variant>
    </vt:vector>
  </HeadingPairs>
  <TitlesOfParts>
    <vt:vector size="24" baseType="lpstr">
      <vt:lpstr>HG丸ｺﾞｼｯｸM-PRO</vt:lpstr>
      <vt:lpstr>Meiryo UI</vt:lpstr>
      <vt:lpstr>Arial</vt:lpstr>
      <vt:lpstr>Calibri</vt:lpstr>
      <vt:lpstr>Calibri Light</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2023-06-08T12:12:37Z</dcterms:created>
  <dcterms:modified xsi:type="dcterms:W3CDTF">2024-11-01T07:35:40Z</dcterms:modified>
</cp:coreProperties>
</file>